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9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9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ยึด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ตัวยึด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ยึด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4" name="ตัวยึด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ยึด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3D412-352A-4A36-A935-333E58DD5883}" type="datetimeFigureOut">
              <a:rPr lang="th-TH" smtClean="0"/>
              <a:pPr/>
              <a:t>01/04/63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C893B8C-332E-43DF-968A-863C16068F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vsreg.rd.go.th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download.rd.go.th/publish/fileadmin/user_upload/vat/VAT15.pdf" TargetMode="External"/><Relationship Id="rId3" Type="http://schemas.openxmlformats.org/officeDocument/2006/relationships/hyperlink" Target="http://download.rd.go.th/publish/fileadmin/user_upload/vat/VAT11.pdf" TargetMode="External"/><Relationship Id="rId7" Type="http://schemas.openxmlformats.org/officeDocument/2006/relationships/hyperlink" Target="http://www.rd.go.th/publish/7050.0.html" TargetMode="External"/><Relationship Id="rId2" Type="http://schemas.openxmlformats.org/officeDocument/2006/relationships/hyperlink" Target="http://download.rd.go.th/publish/fileadmin/user_upload/vat/VAT1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rd.go.th/publish/fileadmin/user_upload/vat/VAT14.pdf" TargetMode="External"/><Relationship Id="rId5" Type="http://schemas.openxmlformats.org/officeDocument/2006/relationships/hyperlink" Target="http://download.rd.go.th/publish/fileadmin/user_upload/vat/VAT13.pdf" TargetMode="External"/><Relationship Id="rId4" Type="http://schemas.openxmlformats.org/officeDocument/2006/relationships/hyperlink" Target="http://rdetax.rd.go.th/BOETAX/jsp/eTaxInvoice/index.jsp" TargetMode="External"/><Relationship Id="rId9" Type="http://schemas.openxmlformats.org/officeDocument/2006/relationships/hyperlink" Target="http://download.rd.go.th/publish/fileadmin/user_upload/vat/VAT16.pdf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285984" y="5462614"/>
            <a:ext cx="6400800" cy="895344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โดย  อ.พัชรา</a:t>
            </a:r>
            <a:r>
              <a:rPr lang="th-TH" sz="32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ภรณ์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จิ่ม</a:t>
            </a:r>
            <a:r>
              <a:rPr lang="th-TH" sz="32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อาษา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/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6000" b="1" dirty="0" smtClean="0">
                <a:latin typeface="Agency FB" pitchFamily="34" charset="0"/>
                <a:cs typeface="TH SarabunPSK" pitchFamily="34" charset="-34"/>
              </a:rPr>
              <a:t>                                                   </a:t>
            </a:r>
            <a:br>
              <a:rPr lang="th-TH" sz="6000" b="1" dirty="0" smtClean="0">
                <a:latin typeface="Agency FB" pitchFamily="34" charset="0"/>
                <a:cs typeface="TH SarabunPSK" pitchFamily="34" charset="-34"/>
              </a:rPr>
            </a:br>
            <a:r>
              <a:rPr lang="th-TH" sz="7200" b="1" dirty="0" smtClean="0">
                <a:latin typeface="Agency FB" pitchFamily="34" charset="0"/>
                <a:cs typeface="TH SarabunPSK" pitchFamily="34" charset="-34"/>
              </a:rPr>
              <a:t>บทเรียนออนไลน์</a:t>
            </a:r>
            <a:endParaRPr lang="th-TH" sz="7200" dirty="0"/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500034" y="1785926"/>
            <a:ext cx="7858180" cy="335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วิชาภาษีเงินได้นิติบุคคลกับการบัญชี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รหัส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2201 - 2006 </a:t>
            </a:r>
          </a:p>
          <a:p>
            <a:r>
              <a:rPr lang="th-TH" sz="3200" b="1" dirty="0" smtClean="0"/>
              <a:t>หลักสูตรประกาศนียบัตรวิชาชีพ (</a:t>
            </a:r>
            <a:r>
              <a:rPr lang="th-TH" sz="3200" b="1" dirty="0" err="1" smtClean="0"/>
              <a:t>ปวช.</a:t>
            </a:r>
            <a:r>
              <a:rPr lang="th-TH" sz="3200" b="1" dirty="0" smtClean="0"/>
              <a:t>) พุทธศักราช 2556</a:t>
            </a:r>
            <a:endParaRPr lang="en-US" sz="3200" dirty="0" smtClean="0"/>
          </a:p>
          <a:p>
            <a:r>
              <a:rPr lang="th-TH" sz="3200" b="1" dirty="0" smtClean="0"/>
              <a:t>ประเภทวิชา/หมวดวิชา พาณิชยก</a:t>
            </a:r>
            <a:r>
              <a:rPr lang="th-TH" sz="3200" b="1" dirty="0" err="1" smtClean="0"/>
              <a:t>รรม</a:t>
            </a:r>
            <a:endParaRPr lang="en-US" sz="3200" dirty="0" smtClean="0"/>
          </a:p>
          <a:p>
            <a:r>
              <a:rPr lang="th-TH" sz="3200" b="1" dirty="0" smtClean="0"/>
              <a:t>สาขาวิชาการบัญชี             สาขางานการบัญชี</a:t>
            </a:r>
            <a:endParaRPr lang="en-US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520488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อัตราภาษี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   </a:t>
            </a:r>
            <a:br>
              <a:rPr lang="en-US" sz="2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           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ก.   กรณีลดอัตราภาษี ให้คำนวณภาษี ดังนี้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2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               (1.1)  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กรณีเป็นบริษัทหรือห้างหุ้นส่วนนิติบุคคลที่ไม่ใช่บริษัทหรือห้างหุ้นส่วนนิติบุคคลตาม (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1.2)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สำหรับรอบระยะเวลาบัญชีที่เริ่มในหรือหลังวันที่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มกราคม พ.ศ.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แต่ไม่เกินวันที่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ธันวาคม พ.ศ.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ให้คำนวณภาษีในอัตราร้อยละ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ของกำไรสุทธิ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                 (1.2)  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รณีเป็นบริษัทหรือห้างหุ้นส่วนนิติบุคคลที่มีทุนจดทะเบียนที่ชำระแล้วในวันสุดท้ายของรอบระยะเวลาบัญชีไม่เกิน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ล้านบาท และมีรายได้จากการขายสินค้าและการให้บริการในรอบระยะเวลาบัญชี ไม่เกิน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ล้านบาท ต่อเนื่องกัน ตั้งแต่รอบระยะเวลาบัญชีที่เริ่มในหรือหลังวันที่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มกราคม พ.ศ.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2555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เป็นต้นมา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                  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โดยในรอบระยะเวลาบัญชีที่เริ่มในหรือหลังวันที่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มกราคม พ.ศ.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เป็นต้นไป ให้คำนวณภาษี ในอัตรา ดังนี้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         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กำไรสุทธิ              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                       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     อัตราภาษีร้อยละ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               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ไม่เกิน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300,000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บาท                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                          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ยกเว้น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               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เกิน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300,000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บาท แต่ไม่เกิน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3,000,000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บาท          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   15</a:t>
            </a:r>
            <a:br>
              <a:rPr lang="en-US" sz="2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               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เกิน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3,000,000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บาท ขึ้นไป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                                      20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/>
              <a:t>อัตราภาษี และการคำนวณ</a:t>
            </a:r>
            <a:r>
              <a:rPr smtClean="0"/>
              <a:t>     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4360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     (1.3)  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กรณีเป็นกิจการสำนักงานปฏิบัติการภูมิภาคให้คำนวณภาษีในอัตราร้อยละ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ของกำไรสุทธิ สำหรับรายได้ที่ได้รับจากวิสาหกิจในเครือหรือสาขาต่างประเทศของสำนักงานฯ ดังต่อไปนี้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                          (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ก)  รายได้จากการให้บริการของสำนักงานฯ ได้แก่ วิสาหกิจในเครือหรือสาขาต่างประเทศของสำนักงานฯ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                          (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ข)  ดอกเบี้ยรับ ทั้งนี้ เฉพาะดอกเบี้ยเงินกู้ยืมที่สำนักงานฯ ได้กู้มาเพื่อให้กู้ยืมต่อ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                          (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ค)  ค่าสิทธิ รวมทั้งค่าสิทธิที่ได้รับจากบริษัทหรือห้างหุ้นส่วนนิติบุคคลที่เกี่ยวข้อง ซึ่งได้แก่ บริษัทหรือห้างหุ้นส่วนนิติบุคคลที่นำผลการวิจัยและพัฒนาเทคโนโลยีของสำนักงานไปใช้ในการผลิตสินค้าหรือให้บริการแก่สำนักงานฯ วิสาหกิจในเครือหรือสาขาต่างประเทศของสำนักงาน ฯ ทั้งนี้ เฉพาะค่าสิทธิที่เกิดจากผลการวิจัยและพัฒนาเทคโนโลยีของสำนักงานฯ ที่กระทำขึ้นในประเทศไทย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                (1.4)  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ได้รับอนุญาตจากกระทรวงพลังงานให้ค้าน้ำมันเชื้อเพลิง ให้คำนวณภาษีในอัตราร้อยละ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งกำไรสุทธิในรอบกรณีเป็นกิจการนำเข้าส่งออกไปนอกราชอาณาจักรในเขตปลอดอากรหรือระหว่างเขตปลอดอากรตามกฎหมายว่าด้วยศุลกากร ที่ระยะเวลาบัญชีที่เริ่มในหรือหลังวันที่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มกราคม พ.ศ.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2547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เป็นต้นไป สำหรับรายได้จากการประกอบธุรกรรมการซื้อขายน้ำมันเชื้อเพลิง รวมถึงการซื้อและขายน้ำมันเชื้อเพลิงตามสัญญาซื้อขายล่วงหน้าด้วย ทั้งนี้ บริษัทซึ่งประกอบกิจการที่มีรายได้จากการประกอบธุรกรรมและการซื้อขายน้ำมันเชื้อเพลิงได้แจ้งการเป็นผู้ได้รับอนุญาตจากกระทรวงพลังงานในรอบระยะเวลาบัญชีใด ให้ได้รับสิทธิลดอัตราภาษีเงินได้นิติบุคคล ตั้งแต่รอบระยะเวลาบัญชีนั้นเป็นต้นไป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                 (1.5)  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กรณีเป็นกิจการตั้งอยู่ในเขตพัฒนาพิเศษเฉพาะกิจซึ่งประกอบด้วย จังหวัดนราธิวาส จังหวัดปัตตานี จังหวัดยะลา จังหวัดสงขลาเฉพาะในท้องที่อำเภอจะนะ อำเภอเทพา อำเภอนาทวี และอำเภอ สะบ้าย้อย และจังหวัดสตูล และมีรายได้ที่เกิดขึ้นจากการผลิตสินค้าหรือการขายสินค้าหรือการให้บริการ ในเขตพัฒนาพิเศษเฉพาะกิจ ให้คำนวณภาษีในอัตราร้อยละ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ของกำไรสุทธิ สำหรับ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รอบระยะเวลาบัญชี ตั้งแต่รอบระยะเวลาบัญชี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ที่เริ่มในหรือหลังวันที่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มกราคม พ.ศ.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2558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ถึงรอบระยะเวลาบัญชี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ที่สิ้นสุดภายในหรือหลังวันที่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ธันวาคม พ.ศ.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2560</a:t>
            </a:r>
            <a:br>
              <a:rPr lang="en-US" sz="2400" dirty="0" smtClean="0">
                <a:latin typeface="TH SarabunPSK" pitchFamily="34" charset="-34"/>
                <a:cs typeface="TH SarabunPSK" pitchFamily="34" charset="-34"/>
              </a:rPr>
            </a:b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               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  (1.6)  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กรณีกิจการเป็นศูนย์กลางการหาสินค้าเพื่อการผลิตระหว่างประเทศ ให้คำนวณภาษีในอัตราร้อยละ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ของกำไรสุทธิ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                  (1.7)  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กรณีได้รับอนุมัติจากกรมสรรพากรให้เสียภาษีจากยอดรายรับก่อนหักรายจ่าย ให้เสียภาษีในอัตราร้อยละ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ของยอดรายรับ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          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ข.   ภาษีจากกำไรสุทธิเฉพาะกรณีที่ได้จากการประกอบกิจการวิเทศธนกิจตามประกาศกระทรวงการคลัง เรื่องการประกอบกิจการวิเทศธนกิจของธนาคารพาณิชย์ ลงวันที่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16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กันยายน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2535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10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การคำนวณภาษีเงินได้นิติบุคคลจากกำไรสุทธิ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 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บริษัทหรือห้างหุ้นส่วนนิติบุคคลที่มีหน้าที่เสีย ภาษีเงินได้นิติบุคคลจากกำไรสุทธิและต้องคำนวณภาษีเงินได้ นิติบุคคล และยื่นแบบแสดงรายการและชำระภาษีปีละ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ครั้ง ดังนี้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ก.   การคำนวณเงินได้นิติบุคคลครึ่งรอบระยะเวลาบัญชีนั้น ได้มีบัญญัติไว้ในมาตรา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67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ทวิ แห่งประมวล รัษฎากรดังนี้</a:t>
            </a:r>
          </a:p>
          <a:p>
            <a:pPr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             (1)  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ในกรณีบริษัทหรือห้างหุ้นส่วนนิติบุคคล นอกจากที่กล่าวใน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ให้จัดทำประมาณการกำไร สุทธิ หรือขาดทุนสุทธิ ซึ่งได้จากกิจการหรือเนื่องจากกิจการที่ได้กระทำหรือจะได้กระทำในรอบระยะเวลาบัญชีนั้น แล้ว ให้คำนวณและชำระภาษีเงินได้นิติบุคคลจากจำนวนกึ่งหนึ่งของประมาณการกำไรสุทธิในรอบระยะเวลาบัญชีนั้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dirty="0" smtClean="0"/>
              <a:t>              </a:t>
            </a:r>
            <a:r>
              <a:rPr lang="en-US" sz="4600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                  (2)   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ในกรณีบริษัทจดทะเบียนธนาคารพาณิชย์ตามกฎหมายว่าด้วยการธนาคารพาณิชย์หรือ บริษัทเงินทุน บริษัทหลักทรัพย์ หรือ บริษัทเครดิตฟองซิเอร์ หรือ บริษัทหรือห้างหุ้นส่วนนิติบุคคล ตามหลักเกณฑ์ วิธีการ และเงื่อนไขที่อธิบดีกำหนดให้คำนวณและชำระภาษีจากกำไรสุทธิ ของรอบระยะเวลาหกเดือนนับแต่วัน แรกของรอบระยะเวลาบัญชีตามเงื่อนไขที่ระบุไว้ในมาตรา 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65 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ทวิ และ 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65 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ตรี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9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                 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ภาษีเงินได้นิติบุคคลครึ่งรอบระยะเวลาบัญชีนี้ให้ถือเป็นเครดิตในการเสียภาษีเงินได้นิติบุคคลเมื่อสิ้น รอบระยะเวลาบัญชีคือ เอาไปหักออกจากภาษีที่ต้องเสียจากกำไรสุทธิของทั้งรอบระยะเวลาบัญชีและในกรณีที่ภาษีที่เสีย ไว้ครึ่งรอบระยะเวลาบัญชีสูงกว่าภาษีที่จะต้องเสียทั้งรอบระยะเวลาบัญชี บริษัทหรือห้างหุ้นส่วน นิติบุคคลก็มีสิทธิขอคืนภาษีที่ชำระไว้เกินได้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9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                 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กรณีที่บริษัทหรือห้างหุ้นส่วนนิติบุคคลมีรอบระยะเวลาบัญชีแรกหรือรอบระยะเวลาบัญชีสุดท้าย น้อยกว่า 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เดือน ไม่ต้องยื่นแบบแสดงรายการและเสียภาษีเงินได้นิติบุคคลครึ่งรอบระยะเวลาบัญชี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9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           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ข.   การคำนวณเงินได้นิติบุคคลจากกำไรสุทธิ เมื่อสิ้นรอบระยะเวลาบัญชี การคำนวณกำไรสุทธิของบริษัทหรือห้างหุ้นส่วนนิติบุคคลให้คำนวณกำไรสุทธิตามเงื่อนไขที่บัญญัติไว้ใน ประมวลรัษฎากร โดยนำกำไรสุทธิดังกล่าวคูณด้วยอัตราภาษี เงินได้นิติบุคคล จะได้ภาษีเงินได้นิติบุคคล ที่ต้องชำระ ถ้าคำนวณกำไรสุทธิออกมาแล้ว</a:t>
            </a:r>
            <a:r>
              <a:rPr lang="th-TH" sz="9600" dirty="0" err="1" smtClean="0">
                <a:latin typeface="TH SarabunPSK" pitchFamily="34" charset="-34"/>
                <a:cs typeface="TH SarabunPSK" pitchFamily="34" charset="-34"/>
              </a:rPr>
              <a:t>ปรากฎ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ว่า ไม่มีกำไรสุทธิ หรือขาดทุนสุทธิ บริษัทไม่ต้องเสียภาษีเงินได้นิติบุคคล ถ้าการจัดทำบัญชีของบริษัทได้จัดทำขึ้นตามหลักบัญชีโดยไม่ได้</a:t>
            </a:r>
            <a:r>
              <a:rPr lang="th-TH" sz="9600" dirty="0" err="1" smtClean="0">
                <a:latin typeface="TH SarabunPSK" pitchFamily="34" charset="-34"/>
                <a:cs typeface="TH SarabunPSK" pitchFamily="34" charset="-34"/>
              </a:rPr>
              <a:t>ปฎิบัติ</a:t>
            </a:r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ตามเงื่อนไขในประมวลรัษฎากรเมื่อ จะคำนวณภาษีบริษัทจะต้องปรับปรุงกำไรสุทธิดังกล่าวให้เป็นไปตามเงื่อนไขที่บัญญัติไว้ใน ประมวลรัษฎากรแล้วจึง คำนวณภาษีเงินได้นิติบุคคล</a:t>
            </a:r>
            <a:r>
              <a:rPr lang="en-US" sz="9600" dirty="0" smtClean="0">
                <a:latin typeface="TH SarabunPSK" pitchFamily="34" charset="-34"/>
                <a:cs typeface="TH SarabunPSK" pitchFamily="34" charset="-34"/>
              </a:rPr>
              <a:t>                </a:t>
            </a:r>
          </a:p>
          <a:p>
            <a:pPr>
              <a:buNone/>
            </a:pPr>
            <a:r>
              <a:rPr lang="en-US" sz="8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8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8000" dirty="0" smtClean="0">
                <a:latin typeface="TH SarabunPSK" pitchFamily="34" charset="-34"/>
                <a:cs typeface="TH SarabunPSK" pitchFamily="34" charset="-34"/>
              </a:rPr>
              <a:t>               </a:t>
            </a:r>
            <a:endParaRPr lang="th-TH" sz="8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th-TH" b="1" dirty="0" smtClean="0"/>
              <a:t>1.</a:t>
            </a:r>
            <a:r>
              <a:rPr lang="th-TH" dirty="0" smtClean="0"/>
              <a:t>บริษัทแดงจำกัดตั้งขึ้นตามกฎหมายไทยประกอบกิจการรับเหมาก่อสร้างในประเทศพม่าได้เงินมา 20   ล้านบาท และมีเงินได้จากการรับเหมาในประเทศไทย 40 ล้านบาท บริษัทแดงจะต้องเสียภาษีสำหรับเงินได้จำนวนกี่บาท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ก. 20 ล้านบาท		ข. 40 ล้านบาท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ค. 60 ล้านบาท	ง. จะเสียภาษีจากจำนวน 60 ล้านบาทต่อเมื่อได้นำเงินได้จำนวน 20 ล้านบาทเข้ามาในประเทศไทย</a:t>
            </a:r>
            <a:endParaRPr lang="en-US" dirty="0" smtClean="0"/>
          </a:p>
          <a:p>
            <a:pPr lvl="0"/>
            <a:r>
              <a:rPr lang="th-TH" dirty="0" smtClean="0"/>
              <a:t>2.อัตราภาษีเงินได้นิติบุคคลสำหรับบริษัทหรือห้างหุ้นส่วนนิติบุคคลที่มีทุนชำระแล้วในวันสุดท้ายของรอบระยะเวลาบัญชีเกิน 5,000,000 บาท สำหรับรอบระยะเวลาบัญชีที่เริ่มในหรือหลังวันที่ 1 มกราคม 2556 แต่ไม่เกินวันที่ 31 ธันวาคม 2557  คือร้อยละเท่าใดของกำไรสุทธิ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 ก. 15</a:t>
            </a:r>
            <a:r>
              <a:rPr lang="en-US" dirty="0" smtClean="0"/>
              <a:t>	             </a:t>
            </a:r>
            <a:r>
              <a:rPr lang="th-TH" dirty="0" smtClean="0"/>
              <a:t>ข. 20   		ค. 25		ง. 30</a:t>
            </a:r>
            <a:endParaRPr lang="en-US" dirty="0" smtClean="0"/>
          </a:p>
          <a:p>
            <a:pPr lvl="0"/>
            <a:r>
              <a:rPr lang="th-TH" dirty="0" smtClean="0"/>
              <a:t>3.อัตราภาษีเงินได้นิติบุคคลสำหรับบริษัทหรือห้างหุ้นส่วนนิติบุคคลที่มีทุนชำระแล้วในวันสุดท้ายของรอบระยะเวลาบัญชีไม่เกิน 5,000,000 บาท สำหรับรอบระยะเวลาบัญชีที่เริ่มในหรือหลังวันที่ 1 มกราคม 2556 เป็นต้นไป คือร้อยละเท่าใดของกำไรสุทธิ เฉพาะส่วนที่เกิน 300,000  บาท                 แต่ไม่เกิน 1,000,000 บาท        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 ก. 15		ข. 20		ค. 25		ง. 30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144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 smtClean="0"/>
              <a:t>แบบทดสอบหน่วยที่ 2</a:t>
            </a:r>
            <a:endParaRPr lang="th-TH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th-TH" dirty="0" smtClean="0"/>
              <a:t>4.อัตราภาษีเงินได้นิติบุคคลสำหรับบริษัทหรือห้างหุ้นส่วนนิติบุคคลที่มีทุนชำระแล้วในวันสุดท้ายของรอบระยะเวลาบัญชีไม่เกิน 5,000,000 บาท สำหรับรอบระยะเวลาบัญชีที่เริ่มในหรือหลังวันที่ 1 มกราคม 2556 เป็นต้นไป คือร้อยละเท่าใดของกำไรสุทธิ เฉพาะส่วนที่เกิน 1,000,000 บาท     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ก. 15	    	ข. 20		ค. 25		ง. 30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th-TH" dirty="0" smtClean="0"/>
              <a:t>5.กรณีบริษัทเลิกกิจการ รอบระยะเวลาบัญชีสุดท้ายจะมีกี่เดือน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ก. 12  เดือน			ข. มากกว่า 12  เดือน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ค. น้อยกว่า 12  เดือน 		ง. มากกว่า 12  เดือนหรือน้อยกว่า 12 เดือนก็ได้</a:t>
            </a:r>
            <a:endParaRPr lang="en-US" dirty="0" smtClean="0"/>
          </a:p>
          <a:p>
            <a:pPr lvl="0"/>
            <a:r>
              <a:rPr lang="th-TH" dirty="0" smtClean="0"/>
              <a:t>6.อธิบดีกรมสรรพากรอาจพิจารณาอนุมัติให้บริษัทขยายรอบระยะเวลาบัญชีออกไปได้หากผู้ชำระบัญชีและผู้จัดการไม่สามารถยื่นรายการและเสียภาษีได้ภายในกี่วันนับแต่วันสุดท้ายของรอบระยะเวลาบัญชี และได้ยื่นคำร้องต่ออธิบดีภายใน 30 วันนับแต่วันที่เจ้าพนักงานรับจดทะเบียนเลิก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  ก.  60 วัน 	             ข.  90 วัน		ค. 120 วัน		ง.  150 วัน</a:t>
            </a:r>
            <a:endParaRPr lang="en-US" dirty="0" smtClean="0"/>
          </a:p>
          <a:p>
            <a:r>
              <a:rPr lang="th-TH" dirty="0" smtClean="0"/>
              <a:t>7. บริษัทที่ไม่สามารถคำนวณกำไรสุทธิได้  ก็อาจขอเสียภาษีในอัตราร้อยละเท่าใดของยอด รายรับก่อนหักรายจ่ายใดๆ หรือยอดขายก่อนหักรายจ่ายใดๆ แล้วแต่ว่าอย่างใดจะมากกว่า   ก็ได้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   ก. 5		ข. 10		ค. 15		ง.  20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8.  ค่าแรงประจำงวดที่ค้างจ่าย จะถือเป็นรายจ่ายได้ถ้าใช้เกณฑ์ใด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ก. เกณฑ์สิทธิ				ข. เกณฑ์เงินสด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ค. เกณฑ์เงินสดและเกณฑ์สิทธิ		ง.  เกณฑ์เงินสดหรือเกณฑ์สิทธิก็ได้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9.  ชำระค่าสินค้าและบริการเป็นการล่วงหน้า แม้ว่าจะยังไม่ได้รับประโยชน์จากสินค้าและบริการในรอบระยะเวลาบัญชีนั้น จะถือเป็นรายจ่ายได้ถ้าใช้เกณฑ์ใด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ก.  เกณฑ์สิทธิ				ข.  เกณฑ์เงินสด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ค.  เกณฑ์เงินสดและเกณฑ์สิทธิ		ง.  เกณฑ์เงินสดหรือเกณฑ์สิทธิก็ได้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10. การหักภาษีเงินได้นิติบุคคล ณ ที่จ่าย  จะหักตามเกณฑ์อย่างไร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ก.  เกณฑ์สิทธิ				ข. เกณฑ์เงินสด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ค. เกณฑ์เงินสดและเกณฑ์สิทธิ		ง.  เกณฑ์เงินสดหรือเกณฑ์สิทธิก็ได้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หัวใจ 3"/>
          <p:cNvSpPr/>
          <p:nvPr/>
        </p:nvSpPr>
        <p:spPr>
          <a:xfrm>
            <a:off x="7286644" y="5214950"/>
            <a:ext cx="1000132" cy="785818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1.การหักภาษี  ณ ที่จ่ายและผู้มีหน้าที่หักภาษี ณ ที่จ่าย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2.ผลของการหักภาษี ณ ที่จ่าย ความรับผิดชอบของผู้มีหน้าที่หักและการขอคืนภาษีที่ชำระไว้เกิน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3.ข้อยกเว้นของการหักภาษี และการประเมินโดยตนเอง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4.การเสียภาษีเงินได้นิติบุคคลปีละ 2 ครั้ง 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5.การเสียภาษีครึ่งรอบและเมื่อสิ้นรอบระยะเวลาบัญชี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6.การเสียภาษีของบริษัทหรือห้างหุ่นส่วนนิติบุคคลที่ประกอบกิจการขนส่งผ่านประเทศต่างๆ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7.การเสียภาษีสำหรับมูลนิธิหรือสมาคม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8.สถานที่ยื่นแบบแสดงรายการและชำระภาษี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9.แบบแสดงรายการภาษีเงินได้นิติบุคคล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10.การประเมินโดยเจ้าพนักงานประเมิน  อายุความการประเมิน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11.การเสียภาษีก่อนกำหนดเวลายื่นแบบแสดงรายการ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12.การแสดงรายการตามแบบที่ยื่นไม่ถูกต้องตามความเป็นจริงหรือไม่สมบูรณ์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13.บทกำหนดโทษ เบี้ยปรับ เงินเพิ่ม การยึดทรัพย์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14.อายุความขอรับชำระภาษีอากรค้าง การอุทธรณ์ ขั้นตอนการอุทธรณ์ การวินิจฉัยอุทธรณ์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   15.คณะกรรมการวินิจภาษีอากร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หน่วยที่ 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วิธีการเสียภาษีเงินได้นิติบุคคล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เสียภาษีเงินได้นิติบุคคล มีวิธีดังนี้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การเสียภาษีโดยถูกหักไว้ ณ ที่จ่าย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การเสียภาษีโดยการยื่นรายการประเมินตนเอง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การเสียภาษีโดยเจ้าพนักงานประเมินเรียกเก็บ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การเสียภาษีเงินได้แทน โดยโรงงานยาสูบ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กระทรวงการคลัง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การเลือกเสียภาษี </a:t>
            </a:r>
            <a:endParaRPr lang="th-TH" sz="22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การเสียภาษีโดยถูกหักไว้ ณ ที่จ่ายมี 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กรณี คือ </a:t>
            </a:r>
            <a:endParaRPr lang="en-US" sz="22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กรณีบริษัทหรือห้างหุ้นส่วนนิติบุคคล ที่ประกอบกิจการในประเทศไทยอาจต้องถูกหักภาษีเงินได้นิติบุคคล ณ ที่จ่ายตามมาตรา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69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ทวิ มาตรา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69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ตรี และมาตรา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เตรส แห่งประมวลรัษฎากร สำหรับจำนวนภาษีเงินได้หัก ณ ที่จ่ายดังกล่าว ให้ถือเป็นเครดิตภาษีในการยื่นแบบแสดงรายการเสียภาษีในรอบระยะเวลาบัญชีที่ได้ถูกหักไว้ ณ ที่จ่ายไว้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นั้น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แบ่งเป็น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                     	(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1)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ภาษีเงินได้นิติบุคคล ณ ที่จ่าย ตามมาตรา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69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ทวิ แห่งประมวลรัษฎากร ในกรณีที่ขายสินค้าหรือให้บริการใดๆ แก่รัฐบาล องค์การของรัฐบาล เทศบาล หรือองค์การบริหารราชการส่วนท้องถิ่น อาทิ กรุงเทพมหานคร เมืองพัทยา องค์การบริหารราชการส่วนจังหวัด หรือองค์การบริหารราชการส่วนตำบล ส่วนราชการดังกล่าวผู้จ่ายเงินได้พึงประเมินตามมาตรา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40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แห่งประมวลรัษฎากร จะคำนวณหักภาษีเงินได้ไว้ ณ ที่จ่าย ในอัตราร้อยละ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ของยอดเงินได้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200" dirty="0" smtClean="0">
                <a:latin typeface="TH SarabunPSK" pitchFamily="34" charset="-34"/>
                <a:cs typeface="TH SarabunPSK" pitchFamily="34" charset="-34"/>
              </a:rPr>
            </a:br>
            <a:endParaRPr lang="th-TH" sz="2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429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r>
              <a:rPr lang="th-TH" b="1" u="sng" dirty="0" smtClean="0"/>
              <a:t/>
            </a:r>
            <a:br>
              <a:rPr lang="th-TH" b="1" u="sng" dirty="0" smtClean="0"/>
            </a:br>
            <a:r>
              <a:rPr lang="th-TH" b="1" u="sng" dirty="0" smtClean="0"/>
              <a:t/>
            </a:r>
            <a:br>
              <a:rPr lang="th-TH" b="1" u="sng" dirty="0" smtClean="0"/>
            </a:br>
            <a:r>
              <a:rPr lang="th-TH" b="1" u="sng" dirty="0" smtClean="0"/>
              <a:t/>
            </a:r>
            <a:br>
              <a:rPr lang="th-TH" b="1" u="sng" dirty="0" smtClean="0"/>
            </a:br>
            <a:r>
              <a:rPr lang="th-TH" b="1" u="sng" dirty="0" smtClean="0"/>
              <a:t/>
            </a:r>
            <a:br>
              <a:rPr lang="th-TH" b="1" u="sng" dirty="0" smtClean="0"/>
            </a:br>
            <a:r>
              <a:rPr lang="th-TH" b="1" u="sng" dirty="0" smtClean="0"/>
              <a:t/>
            </a:r>
            <a:br>
              <a:rPr lang="th-TH" b="1" u="sng" dirty="0" smtClean="0"/>
            </a:br>
            <a:r>
              <a:rPr lang="th-TH" b="1" u="sng" dirty="0" smtClean="0"/>
              <a:t/>
            </a:r>
            <a:br>
              <a:rPr lang="th-TH" b="1" u="sng" dirty="0" smtClean="0"/>
            </a:br>
            <a:r>
              <a:rPr b="1" smtClean="0"/>
              <a:t/>
            </a:r>
            <a:br>
              <a:rPr b="1" smtClean="0"/>
            </a:br>
            <a:r>
              <a:rPr lang="th-TH" b="1" dirty="0" smtClean="0"/>
              <a:t>วิธีการเสียภาษีเงินได้นิติบุคคล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809752"/>
            <a:ext cx="8229600" cy="41910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000" dirty="0" smtClean="0"/>
              <a:t>ลักษณะของภาษีเงินได้นิติบุคคล</a:t>
            </a:r>
            <a:endParaRPr lang="en-US" sz="3000" dirty="0" smtClean="0"/>
          </a:p>
          <a:p>
            <a:r>
              <a:rPr lang="th-TH" sz="3000" dirty="0" smtClean="0"/>
              <a:t>นิติบุคคลที่ต้องเสียภาษีเงินได้</a:t>
            </a:r>
          </a:p>
          <a:p>
            <a:r>
              <a:rPr lang="th-TH" sz="3000" dirty="0" smtClean="0"/>
              <a:t>บริษัทหรือห้างหุ้นส่วนนิติบุคคลที่มีหน้าที่เสียภาษี</a:t>
            </a:r>
          </a:p>
          <a:p>
            <a:r>
              <a:rPr lang="th-TH" sz="3000" dirty="0" smtClean="0"/>
              <a:t>ภาษีเงินได้นิติบุคคลเก็บจากอะไรบ้าง</a:t>
            </a:r>
          </a:p>
          <a:p>
            <a:r>
              <a:rPr lang="th-TH" sz="3000" dirty="0" smtClean="0"/>
              <a:t> เงินได้ที่ได้รับการยกเว้นภาษีเงินได้นิติบุคคล</a:t>
            </a:r>
            <a:endParaRPr lang="en-US" sz="30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หน่วยที่ 1</a:t>
            </a:r>
            <a:b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นิติบุคคลที่ต้องเสียภาษี</a:t>
            </a:r>
            <a:endParaRPr lang="th-TH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2)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ภาษีเงินได้นิติบุคคล ณ ที่จ่าย 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69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ตรี แห่งประมวลรัษฎากร ในกรณีขายอสังหาริมทรัพย์ให้แก่ บุคคล ห้างหุ้นส่วน บริษัท สมาคม หรือคณะบุคคล บริษัทหรือห้างหุ้นส่วนนิติบุคคล ซื้อขายอสังหาริมทรัพย์ ต้องถูกหักภาษีเงินได้ไว้ ณ ที่จ่าย ในอัตราร้อยละ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เงินได้ โดยนำส่งพนักงานเจ้าหน้าที่ผู้รับจดทะเบียนสิทธิ หรือนิติกรรมในขณะที่มีการจดทะเบียน พร้อมกับการถูกหักภาษีเงินได้ ณ ที่จ่าย และค่าธรรมเนียมตามกฎหมายที่ดิน บริษัทหรือห้างหุ้นส่วนนิติบุคคลผู้ขายต้องเสียภาษีธุรกิจเฉพาะในอัตราร้อยละ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3.3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ของราคาที่ดิน ตามแบบ </a:t>
            </a:r>
            <a:r>
              <a:rPr lang="th-TH" sz="3100" dirty="0" err="1" smtClean="0">
                <a:latin typeface="TH SarabunPSK" pitchFamily="34" charset="-34"/>
                <a:cs typeface="TH SarabunPSK" pitchFamily="34" charset="-34"/>
              </a:rPr>
              <a:t>ภ.ธ.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40</a:t>
            </a:r>
          </a:p>
          <a:p>
            <a:pPr>
              <a:buNone/>
            </a:pPr>
            <a:endParaRPr lang="en-US" sz="31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		(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3)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ภาษีเงินได้นิติบุคคล ณ ที่จ่าย 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เตรส แห่งประมวลรัษฎากร ในกรณีที่บริษัทหรือห้างหุ้นส่วนนิติบุคคล ขายสินค้าหรือให้บริการแก่บริษัทหรือห้างหุ้นส่วนนิติบุคคล หรือนิติบุคคลอื่น ซึ่งในบางกรณีรวมถึงการให้บริการแก่บุคคล ห้างหุ้นส่วนหรือคณะบุคคลที่มิใช่นิติบุคคล ซึ่งไม่มีหน้าที่หักภาษีเงินได้ ณ ที่จ่ายตามมาตรา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69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ทวิ และหรือมาตรา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69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ตรี แห่งประมวลรัษฎากรดังกล่าว อาจต้องถูกหักภาษีเงินได้ ณ ที่จ่าย ตามหลักเกณฑ์ เงื่อนไข และอัตราที่กำหนดโดยกฎกระทรวง ฉบับที่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144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และคำสั่งกรมสรรพากรที่ </a:t>
            </a:r>
            <a:r>
              <a:rPr lang="th-TH" sz="3100" dirty="0" err="1" smtClean="0">
                <a:latin typeface="TH SarabunPSK" pitchFamily="34" charset="-34"/>
                <a:cs typeface="TH SarabunPSK" pitchFamily="34" charset="-34"/>
              </a:rPr>
              <a:t>ท.ป.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4/2528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อาทิ เงินได้ตามมาตรา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40(2)(3)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แห่งประมวลรัษฎากรให้คำนวณหักภาษีเงินได้ ณ ที่จ่าย ในอัตราร้อยละ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3.0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เงินได้ตามมาตรา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40(7)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หรือ (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8)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แห่งประมวลรัษฎากร ในส่วนที่เป็นเงินได้จากการจ้างทำของหรือบริการอื่น ให้คำนวณหักภาษีเงินได้ ณ ที่จ่ายในอัตราร้อยละ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3.0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เงินได้ตามมาตรา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40(5)(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ก) แห่งประมวลรัษฎากร ให้คำนวณหักภาษีเงินได้ ณ ที่จ่ายในอัตราร้อยละ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5.0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เงินได้ตามมาตรา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40(8)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แห่งประมวลรัษฎากร ในส่วนที่เป็นค่าขนส่งให้คำนวณหักภาษีเงินได้ ณ ที่จ่ายในอัตราร้อยละ </a:t>
            </a:r>
            <a:r>
              <a:rPr lang="en-US" sz="3100" dirty="0" smtClean="0">
                <a:latin typeface="TH SarabunPSK" pitchFamily="34" charset="-34"/>
                <a:cs typeface="TH SarabunPSK" pitchFamily="34" charset="-34"/>
              </a:rPr>
              <a:t>1.0 </a:t>
            </a:r>
            <a:r>
              <a:rPr lang="th-TH" sz="3100" dirty="0" smtClean="0">
                <a:latin typeface="TH SarabunPSK" pitchFamily="34" charset="-34"/>
                <a:cs typeface="TH SarabunPSK" pitchFamily="34" charset="-34"/>
              </a:rPr>
              <a:t>เป็นต้น</a:t>
            </a:r>
            <a:endParaRPr lang="en-US" sz="31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ภาษีหัก ณ ที่จ่าย ตามมาตรา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70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แห่งประมวลรัษฎากร กรณีบริษัทหรือห้างหุ้นส่วนนิติบุคคลต่างประเทศ ตลอดจนกิจการของรัฐบาลต่างประเทศ หรือองค์กรของรัฐบาลต่างประเทศ หรือนิติบุคคลอื่น ที่ตั้งขึ้นตามกฎหมายของต่างประเทศ ที่มิได้กระทำกิจการในประเทศไทย แต่ได้รับเงินได้พึงประเมิน ตามมาตรา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40(2)(3)(4)(5)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หรือ 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6)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แห่งประมวลรัษฎากร ที่จ่ายจากหรือในประเทศไทย โดยผู้จ่ายเงินได้ไม่ว่าจะเป็นบุคคลใดๆ บริษัทหรือห้างหุ้นส่วนนิติบุคคล ที่ตั้งขึ้นตามกฎหมายของต่างประเทศ รวมทั้งกิจการของรัฐบาลหรือองค์การของรัฐบาลต่างประเทศดังกล่าว อาจต้องถูกหักภาษีไว้ ณ ที่จ่าย ในอัตราร้อยละ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15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หรือร้อยละ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ของเงินได้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1.ผู้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จ่ายเงินซึ่งมีหน้าที่หักภาษี ณ ที่จ่าย ถ้าไม่นำเงินภาษีที่ตนมีหน้าที่หักส่งอำเภอท้องที่ภายในกำหนดเวลา ต้องรับผิดเสียเงินเพิ่มร้อยละเท่าใดต่อเดือนหรือเศษของเดือนของเงินภาษีที่ต้องนำส่ง 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		ก. 0.75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ข. 1.5		ค.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	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 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2.การ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ขอคืนภาษีอากรและภาษีที่ถูกหักไว้ ณ ที่จ่ายและนำส่งแล้วเป็นจำนวนเงินเกินกว่าที่ควรต้องเสียภาษี หรือที่ไม่มีหน้าที่ต้องเสีย ผู้มีสิทธิขอคืนต้องยื่นคำร้องขอคืนภายในกี่ปี นับแต่วันสุดท้ายแห่งกำหนดเวลายื่นรายการภาษี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	ก.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1  ปี	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ปี		ค.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  ปี	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4  ปี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เงินภาษีที่ได้รับคืนนั้น  นิติบุคคลผู้ได้รับคืนจะได้รับดอกเบี้ยในอัตราร้อยละเท่าใดต่อเดือนหรือเศษของเดือนโดยไม่คิดทบต้น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	ก. 1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ข. 2		ค.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ง.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4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4. บริษัทจำกัดมีหน้าที่เสียภาษีรอบระยะเวลาบัญชีละกี่ครั้ง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lvl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	ก. 1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ครั้ง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ข.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ครั้ง		ค.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  ครั้ง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ง.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4  ครั้ง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แบบทดสอบหน่วยที่ 3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571480"/>
            <a:ext cx="8186766" cy="60016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57150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 ห้างหุ้นส่วนจำกัดมีหน้าที่เสียภาษีรอบระยะเวลาบัญชีละกี่ครั้ง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ก. 1  ครั้ง				ข. 2  ครั้ง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ค. 3  ครั้ง				ง. 4  ครั้ง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273050" indent="-215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6. การเสียภาษีเงินได้นิติบุคคลกลางปี ให้ยื่นรายการตามแบบภายในกี่เดือน นับแต่วันสุดท้ายของ  </a:t>
            </a:r>
            <a:r>
              <a:rPr kumimoji="0" lang="th-TH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รอบระยะเวลา 6  เดือนนับแต่วันแรกของรอบระยะเวลาบัญชี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ก. 1  เดือน				ข. 2  เดือน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ค. 3  เดือน				ง. 4  เดือน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indent="571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 บริษัทใดไม่ต้องเสียภาษีเมื่อถึงรอบระยะเวลา 6 เดือน นับแต่วันแรกของรอบระยะเวลาบัญชี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365760" lvl="1" indent="571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kumimoji="0" lang="th-T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ก. บริษัทซึ่งมีรอบระยะเวลาบัญชี 12 เดือน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ข. บริษัทซึ่งมีรอบระยะเวลาบัญชีแรกน้อยกว่า 12 เดือน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ค. บริษัทซึ่งมีรอบระยะเวลาบัญชีสุดท้ายน้อยกว่า 12 เดือน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	ง.  บริษัทซึ่งมีรอบระยะเวลาบัญชีแรก หรือรอบระยะเวลาบัญชีสุดท้ายน้อยกว่า 12 เดือน</a:t>
            </a: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th-TH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57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/>
            <a:r>
              <a:rPr lang="th-TH" dirty="0" smtClean="0"/>
              <a:t>8.เมื่อ</a:t>
            </a:r>
            <a:r>
              <a:rPr lang="th-TH" dirty="0" smtClean="0"/>
              <a:t>สิ้นรอบระยะเวลาบัญชี บริษัทที่มีหน้าที่เสียภาษีปีละ</a:t>
            </a:r>
            <a:r>
              <a:rPr lang="en-US" dirty="0" smtClean="0"/>
              <a:t>  </a:t>
            </a:r>
            <a:r>
              <a:rPr lang="th-TH" dirty="0" smtClean="0"/>
              <a:t>2  ครั้ง มีหน้าที่ต้องยื่นแบบและชำระภาษีภายในกี่วัน  นับแต่วันสุดท้ายของรอบระยะเวลาบัญชี 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		ก. 60  </a:t>
            </a:r>
            <a:r>
              <a:rPr lang="th-TH" dirty="0" smtClean="0"/>
              <a:t>วัน			ข. 90  วัน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ค. </a:t>
            </a:r>
            <a:r>
              <a:rPr lang="th-TH" dirty="0" smtClean="0"/>
              <a:t>120  วัน			ง. 150  วัน</a:t>
            </a:r>
            <a:endParaRPr lang="en-US" dirty="0" smtClean="0"/>
          </a:p>
          <a:p>
            <a:pPr lvl="0"/>
            <a:r>
              <a:rPr lang="th-TH" dirty="0" smtClean="0"/>
              <a:t>9.บริษัท</a:t>
            </a:r>
            <a:r>
              <a:rPr lang="th-TH" dirty="0" smtClean="0"/>
              <a:t>ที่ตั้งขึ้นตามกฎหมายของต่างประเทศและกระทำกิจการขนส่งผ่านประเทศต่าง ๆ   รวมทั้งประเทศไทย จะต้องยื่นแบบและชำระภาษีภายในกี่วัน นับแต่วันสุดท้ายของรอบระยะเวลาบัญชี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		ก. 60  วัน</a:t>
            </a:r>
            <a:r>
              <a:rPr lang="th-TH" dirty="0" smtClean="0"/>
              <a:t>			ข. 90  วัน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		ค. 120  วัน</a:t>
            </a:r>
            <a:r>
              <a:rPr lang="th-TH" dirty="0" smtClean="0"/>
              <a:t>			ง. 150  วัน</a:t>
            </a:r>
            <a:endParaRPr lang="en-US" dirty="0" smtClean="0"/>
          </a:p>
          <a:p>
            <a:r>
              <a:rPr lang="th-TH" dirty="0" smtClean="0"/>
              <a:t>10. มูลนิธิหรือสมาคมที่ประกอบกิจการซึ่งมีรายได้ ต้องยื่นแบบและชำระภาษีภายในกำหนดกี่วัน     	นับแต่วันสุดท้ายของรอบระยะเวลาบัญชี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ก. </a:t>
            </a:r>
            <a:r>
              <a:rPr lang="th-TH" dirty="0" smtClean="0"/>
              <a:t>60  วัน  			ข. 90  วัน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		120  </a:t>
            </a:r>
            <a:r>
              <a:rPr lang="th-TH" dirty="0" smtClean="0"/>
              <a:t>วัน		</a:t>
            </a:r>
            <a:r>
              <a:rPr lang="th-TH" dirty="0" smtClean="0"/>
              <a:t>	</a:t>
            </a:r>
            <a:r>
              <a:rPr lang="th-TH" dirty="0" smtClean="0"/>
              <a:t>	ง. 150  วัน</a:t>
            </a: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th-TH" sz="3100" dirty="0" smtClean="0"/>
              <a:t>1.ลูกหนี้และหนี้สูญในทางบัญชี</a:t>
            </a:r>
            <a:endParaRPr lang="en-US" sz="3100" dirty="0" smtClean="0"/>
          </a:p>
          <a:p>
            <a:r>
              <a:rPr lang="th-TH" sz="3100" dirty="0" smtClean="0"/>
              <a:t>2.</a:t>
            </a:r>
            <a:r>
              <a:rPr lang="th-TH" sz="3100" dirty="0" smtClean="0"/>
              <a:t>การตีราคาสินทรัพย์ใหม่</a:t>
            </a:r>
            <a:endParaRPr lang="en-US" sz="3100" dirty="0" smtClean="0"/>
          </a:p>
          <a:p>
            <a:r>
              <a:rPr lang="th-TH" sz="3100" dirty="0" smtClean="0"/>
              <a:t>3.</a:t>
            </a:r>
            <a:r>
              <a:rPr lang="th-TH" sz="3100" dirty="0" smtClean="0"/>
              <a:t>กรณีรับชำระหนี้และให้ส่วนลดแก่ลูกหนี้</a:t>
            </a:r>
            <a:endParaRPr lang="en-US" sz="3100" dirty="0" smtClean="0"/>
          </a:p>
          <a:p>
            <a:r>
              <a:rPr lang="th-TH" sz="3100" dirty="0" smtClean="0"/>
              <a:t>4.</a:t>
            </a:r>
            <a:r>
              <a:rPr lang="th-TH" sz="3100" dirty="0" smtClean="0"/>
              <a:t>กรณีชำระหนี้และได้รับส่วนลดจากเจ้าหนี้</a:t>
            </a:r>
            <a:endParaRPr lang="en-US" sz="3100" dirty="0" smtClean="0"/>
          </a:p>
          <a:p>
            <a:r>
              <a:rPr lang="th-TH" sz="3100" dirty="0" smtClean="0"/>
              <a:t>5.</a:t>
            </a:r>
            <a:r>
              <a:rPr lang="th-TH" sz="3100" dirty="0" smtClean="0"/>
              <a:t>สินค้าคงเหลือปลายงวด การบันทึกบัญชีค่าแรงงาน</a:t>
            </a:r>
            <a:endParaRPr lang="en-US" sz="3100" dirty="0" smtClean="0"/>
          </a:p>
          <a:p>
            <a:r>
              <a:rPr lang="th-TH" sz="3100" dirty="0" smtClean="0"/>
              <a:t>6.</a:t>
            </a:r>
            <a:r>
              <a:rPr lang="th-TH" sz="3100" dirty="0" smtClean="0"/>
              <a:t>รายได้ค้างรับค่าใช้จ่ายค้างจ่ายรายได้รับล่วงหน้าค่าใช้จ่ายจ่ายล่วงหน้าการทำลายสินทรัพย์และสินค้า</a:t>
            </a:r>
            <a:endParaRPr lang="en-US" sz="3100" dirty="0" smtClean="0"/>
          </a:p>
          <a:p>
            <a:r>
              <a:rPr lang="th-TH" sz="3100" dirty="0" smtClean="0"/>
              <a:t>7.</a:t>
            </a:r>
            <a:r>
              <a:rPr lang="th-TH" sz="3100" dirty="0" smtClean="0"/>
              <a:t>การบันทึกบัญชีเงินลงทุนในหุ้นสามัญ</a:t>
            </a:r>
            <a:endParaRPr lang="en-US" sz="3100" dirty="0" smtClean="0"/>
          </a:p>
          <a:p>
            <a:r>
              <a:rPr lang="th-TH" sz="3100" dirty="0" smtClean="0"/>
              <a:t>8.ประมาณ</a:t>
            </a:r>
            <a:r>
              <a:rPr lang="th-TH" sz="3100" dirty="0" smtClean="0"/>
              <a:t>การต้นทุนการรื้อถอนขนย้ายอุปกรณ์</a:t>
            </a:r>
            <a:endParaRPr lang="en-US" sz="3100" dirty="0" smtClean="0"/>
          </a:p>
          <a:p>
            <a:r>
              <a:rPr lang="th-TH" sz="3100" dirty="0" smtClean="0"/>
              <a:t>9.</a:t>
            </a:r>
            <a:r>
              <a:rPr lang="th-TH" sz="3100" dirty="0" smtClean="0"/>
              <a:t>การบันทึกบัญชีในกรณีกู้ยืมเงินจากธนาคาร</a:t>
            </a:r>
            <a:endParaRPr lang="en-US" sz="3100" dirty="0" smtClean="0"/>
          </a:p>
          <a:p>
            <a:r>
              <a:rPr lang="th-TH" sz="3100" dirty="0" smtClean="0"/>
              <a:t>10.</a:t>
            </a:r>
            <a:r>
              <a:rPr lang="th-TH" sz="3100" dirty="0" smtClean="0"/>
              <a:t>การแลกเปลี่ยนสินทรัพย์ การหักค่าเสื่อมราคา การบันทึกบัญชีสินทรัพย์ไม่มีตัวตน การซื้อสินค้าเป็นเงินตราต่างประเทศ การขายสินค้าเป็นเงินตราต่างประเทศ </a:t>
            </a:r>
            <a:endParaRPr lang="en-US" sz="3100" dirty="0" smtClean="0"/>
          </a:p>
          <a:p>
            <a:r>
              <a:rPr lang="th-TH" sz="3100" dirty="0" smtClean="0"/>
              <a:t>11.</a:t>
            </a:r>
            <a:r>
              <a:rPr lang="th-TH" sz="3100" dirty="0" smtClean="0"/>
              <a:t>การบันทึกบัญชีภาษีเงินได้ การเช่าสินทรัพย์ ค่าเช่ารับหรือจ่ายล่วงหน้า กรณีไม่เสียภาษีภายในกำหนดเวลา </a:t>
            </a:r>
            <a:endParaRPr lang="en-US" sz="3100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หน่วยที่ 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บันทึกบัญชีภาษีเงินได้นิติบุคคล</a:t>
            </a:r>
            <a:endParaRPr lang="th-TH" sz="4400" b="1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หนี้สูญ คือ ลูกหนี้ที่ได้รับการติดตามทวงถามจนถึงที่สุดแล้ว แต่กิจการก็ไม่ได้รับชำระหนี้ จึงตัดสินใจหน่ายหนี้สูญออกจากบัญชีไป</a:t>
            </a:r>
          </a:p>
          <a:p>
            <a:r>
              <a:rPr lang="th-TH" dirty="0" smtClean="0"/>
              <a:t>หนี้สงสัยจะสูญ คือ ลูกหนี้ที่คาดว่าจะเรียกเก็บเงินไม่ได้ แม้ยังไม่ได้ทวงถามถึงที่สุด</a:t>
            </a:r>
          </a:p>
          <a:p>
            <a:r>
              <a:rPr lang="th-TH" dirty="0" smtClean="0"/>
              <a:t>ค่าเผื่อหนี้สงสัยจะสูญ คือ จำนวนที่กันไว้สำหรับลูกหนี้ที่คาดว่าจะเรียกเก็บเงินไม่ได้</a:t>
            </a:r>
          </a:p>
          <a:p>
            <a:r>
              <a:rPr lang="th-TH" dirty="0" smtClean="0"/>
              <a:t>เมื่อกิจการคาดว่าจะเก็บเงินจากลูกหนี้ไม่ได้ จะมีแนวทางบันทึกบัญชี 2 แนวทาง คือ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(1) วิธีตั้งค่าเผื่อ   โดย   เดบิต หนี้สงสัยจะสูญ    </a:t>
            </a:r>
            <a:r>
              <a:rPr lang="en-US" dirty="0" smtClean="0"/>
              <a:t>xx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			เครดิต  ค่าเผื่อหนี้สงสัยจะสูญ       </a:t>
            </a:r>
            <a:r>
              <a:rPr lang="en-US" dirty="0" smtClean="0"/>
              <a:t>xx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(2) วิธีตัดจำหน่ายโดยตรง เกิดในกรณีวัดจำนวนหนี้ที่คาดว่าจะเก็บเงินไม่ได้</a:t>
            </a:r>
          </a:p>
          <a:p>
            <a:pPr>
              <a:buNone/>
            </a:pPr>
            <a:r>
              <a:rPr lang="th-TH" dirty="0" smtClean="0"/>
              <a:t>กรณีจำหน่ายหนี้สูญทั่วไป   โดย    เดบิต  หนี้สูญ   </a:t>
            </a:r>
            <a:r>
              <a:rPr lang="en-US" dirty="0" smtClean="0"/>
              <a:t>xx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			เครดิต  ลูกหนี้ - ?      </a:t>
            </a:r>
            <a:r>
              <a:rPr lang="en-US" dirty="0" smtClean="0"/>
              <a:t>xx</a:t>
            </a:r>
            <a:endParaRPr lang="th-TH" dirty="0" smtClean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dirty="0" smtClean="0"/>
              <a:t>ลูกหนี้และหนี้สูญในทางบัญชี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กรณีที่ดินมีราคาเพิ่มขึ้น ณ  วันนั้น เช่นของเดิมราคาตามบัญชีได้ 10,000,000 บาท  ณ  วันนี้ตีราคาใหม่ได้ 13,000,000  บาท  จะบันทึกเป็น</a:t>
            </a: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เดบิต   ที่ดิน      3,000,000</a:t>
            </a:r>
          </a:p>
          <a:p>
            <a:pPr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	เครดิต   ส่วนเกินทุนจากการตีราคาสินทรัพย์  3,000,000</a:t>
            </a: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ต่อมาถ้าราคาสินทรัพย์ลดลง  เช่นจาก 10,000,000 บาท ลดเหลือ 9,000,000 จะบันทึกเป็น 	เดบิต   ส่วนเกินทุนจากการตีราคาสินทรัพย์     3,000,000</a:t>
            </a:r>
          </a:p>
          <a:p>
            <a:pPr lvl="4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ขาดทุนจากการตีราคาสินทรัพย์      1,000,000</a:t>
            </a:r>
          </a:p>
          <a:p>
            <a:pPr lvl="4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เครดิต   ที่ดิน 				4,000,000</a:t>
            </a:r>
          </a:p>
          <a:p>
            <a:pPr marL="0" lvl="4" indent="0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ต่อมาราคาสินทรัพย์เพิ่มขึ้น  เป็น 12,000,000  บาท จากราคาตามบัญชี 10,000,000 บาท จะบันทึกเป็น	 เดบิต   ที่ดิน                   3,000,000</a:t>
            </a:r>
          </a:p>
          <a:p>
            <a:pPr marL="0" lvl="4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               เครดิต   กำไรจากการตีราคาสินทรัพย์              1,000,000</a:t>
            </a:r>
          </a:p>
          <a:p>
            <a:pPr marL="0" lvl="4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        ส่วนเกินทุนจากการตีราคาสินทรัพย์      2,000,000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การตีราคาสินทรัพย์ใหม่</a:t>
            </a:r>
            <a:endParaRPr lang="th-TH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16430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บันทึกเป็น	เดบิต   เงินสด            </a:t>
            </a:r>
            <a:r>
              <a:rPr lang="en-US" dirty="0" smtClean="0"/>
              <a:t>xx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                         ส่วนลดจ่าย      </a:t>
            </a:r>
            <a:r>
              <a:rPr lang="en-US" dirty="0" smtClean="0"/>
              <a:t>xx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 </a:t>
            </a:r>
            <a:r>
              <a:rPr lang="th-TH" dirty="0" smtClean="0"/>
              <a:t>                                  เครดิต   ลูกหนี้การค้า            </a:t>
            </a:r>
            <a:r>
              <a:rPr lang="en-US" dirty="0" smtClean="0"/>
              <a:t>xx</a:t>
            </a:r>
            <a:endParaRPr lang="th-TH" dirty="0"/>
          </a:p>
        </p:txBody>
      </p:sp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571472" y="533736"/>
            <a:ext cx="8229600" cy="7858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กรณีรับชำระหนี้และให้ส่วนลดแก่ลูกหนี้</a:t>
            </a:r>
            <a:endParaRPr kumimoji="0" lang="th-TH" sz="4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500034" y="3429000"/>
            <a:ext cx="8229600" cy="7858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กรณีชำระหนี้และได้รับส่วนลดจากเจ้าหนี้</a:t>
            </a:r>
            <a:endParaRPr kumimoji="0" lang="th-TH" sz="4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6" name="ตัวยึดเนื้อหา 1"/>
          <p:cNvSpPr txBox="1">
            <a:spLocks/>
          </p:cNvSpPr>
          <p:nvPr/>
        </p:nvSpPr>
        <p:spPr>
          <a:xfrm>
            <a:off x="571472" y="4357694"/>
            <a:ext cx="8229600" cy="16430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บันทึกเป็น	เดบิต   เจ้าหนี้การค้า        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th-TH" sz="2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เครดิต   ส่วนลดรับ              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xx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en-US" sz="2600" dirty="0" smtClean="0"/>
              <a:t> </a:t>
            </a:r>
            <a:r>
              <a:rPr lang="en-US" sz="2600" dirty="0" smtClean="0"/>
              <a:t>			                   </a:t>
            </a:r>
            <a:r>
              <a:rPr lang="th-TH" sz="2600" dirty="0" smtClean="0"/>
              <a:t>เงินสด		  </a:t>
            </a:r>
            <a:r>
              <a:rPr lang="en-US" sz="2600" dirty="0" smtClean="0"/>
              <a:t>xx</a:t>
            </a:r>
            <a:endParaRPr kumimoji="0" lang="th-TH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th-TH" dirty="0" smtClean="0"/>
              <a:t>บริษัทโทจำกัด มีทุนที่ชำระแล้วในวันสุดท้ายของรอบระยะเวลาบัญชี 2556  เป็นเงิน 10,000,000 บาท  ในรอบระยะเวลาบัญชี 2556  บริษัทโทจำกัด  มีกำไรสุทธิเป็นเงิน  1,500,000  บาท  บริษัทโทจำกัดต้องเสียภาษีร้อยละ 20 ของกำไร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เสียภาษีร้อยละ 20 เป็นเงิน (1,500,000</a:t>
            </a:r>
            <a:r>
              <a:rPr lang="en-US" dirty="0" smtClean="0"/>
              <a:t>x</a:t>
            </a:r>
            <a:r>
              <a:rPr lang="th-TH" dirty="0" smtClean="0"/>
              <a:t>20/100)    </a:t>
            </a:r>
            <a:r>
              <a:rPr lang="en-US" dirty="0" smtClean="0"/>
              <a:t>=</a:t>
            </a:r>
            <a:r>
              <a:rPr lang="th-TH" dirty="0" smtClean="0"/>
              <a:t>      300,000  บาท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บันทึกบัญชีดังนี้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เดบิต   ภาษีเงินได้นิติบุคคล		300,000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          เครดิต   ภาษีเงินได้นิติบุคคลค้างจ่าย		300,000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เมื่อนำเงินไปชำระภาษีภายในกำหนด 150 วัน นับจากวันสุดท้ายของรอบระยะเวลาบัญชี  บันทึกบัญชีดังนี้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เดบิต   ภาษีเงินได้นิติบุคคลค้างจ่าย      300,000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          เครดิต   เงินสด				300,000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การบันทึกบัญชีภาษีเงินได้</a:t>
            </a:r>
            <a:endParaRPr lang="th-TH" sz="4000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87180" y="1484245"/>
            <a:ext cx="8229600" cy="4881578"/>
          </a:xfr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นิติบุคคลที่ต้องเสียภาษีเงินได้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1.บริษัทจำกัด		      2.บริษัทมหาชนจำกัด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3.ห้างหุ้นส่วนจำกัด		      4.ห้างหุ้นส่วนสามัญนิติบุคคล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5.กิจการซึ่งดำเนินการเป็นทางการค้าหรือหากำไร.โดยรัฐบาลต่างประเทศ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6.กิจการร่วมค้า		      7.มูลนิธิหรือสมาคมที่ประกอบกิจการที่มีรายได้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ภาษีเงินได้นิติบุคคลเก็บจากอะไรบ้าง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1.เก็บจากกำไรสุทธิซึ่งได้จากกิจการ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2.เก็บจากยอดรายรับก่อนหักรายจ่ายใดๆ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3.เก็บจากยอดเงินได้ที่เรียกเก็บก่อนหักรายจ่ายใดๆ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4.เก็บจากเงินได้พึงประเมินบางประเภทที่จ่ายจากหรือในประเทศไทย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989013" indent="-989013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5.เก็บจากการจำหน่ายเงินกำไรหรือเงินประเภทอื่นที่กันไว้จากกำไรหรือที่ถือได้ว่า            เป็นเงินกำไรที่ออกไปจากประเทศไทย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6.เก็บจากการหักภาษีไว้  ณ  ที่จ่าย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th-TH" sz="27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ลักษณะของภาษีเงินได้นิติบุคคล  </a:t>
            </a:r>
            <a:r>
              <a:rPr sz="27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sz="27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sz="27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         </a:t>
            </a:r>
            <a:r>
              <a:rPr lang="th-TH" sz="27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ประมวลรัษฎากรได้กำหนดให้เก็บจากฐานต่าง ๆ  กัน  นอกเหนือจากฐานกำไรสุทธิ</a:t>
            </a:r>
            <a:r>
              <a:rPr smtClean="0"/>
              <a:t/>
            </a:r>
            <a:br>
              <a:rPr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ให้ทำการบันทึกบัญชี </a:t>
            </a:r>
            <a:endParaRPr lang="en-US" dirty="0" smtClean="0"/>
          </a:p>
          <a:p>
            <a:r>
              <a:rPr lang="th-TH" dirty="0" smtClean="0"/>
              <a:t>1.</a:t>
            </a:r>
            <a:r>
              <a:rPr lang="th-TH" b="1" dirty="0" smtClean="0"/>
              <a:t>  </a:t>
            </a:r>
            <a:r>
              <a:rPr lang="th-TH" dirty="0" smtClean="0"/>
              <a:t>บริษัท ก. จำกัด  ตัดสินใจว่าลูกหนี้ราย นาย ข. คงไม่นำเงินมาใช้หนี้จำนวน 20,000 บาท อย่าง 	แน่นอน  จึงตัดจำหน่ายลูกหนี้รายนี้เป็นหนี้สูญ ให้บันทึกบัญชีโดยไม่ตั้งค่าเผื่อหนี้สงสัยจะ</a:t>
            </a:r>
            <a:r>
              <a:rPr lang="th-TH" dirty="0" smtClean="0"/>
              <a:t>สูญ   ให้</a:t>
            </a:r>
            <a:r>
              <a:rPr lang="th-TH" dirty="0" smtClean="0"/>
              <a:t>บันทึกบัญชีประมาณการ</a:t>
            </a:r>
            <a:r>
              <a:rPr lang="th-TH" dirty="0" smtClean="0"/>
              <a:t>หนี้สงสัย</a:t>
            </a:r>
            <a:r>
              <a:rPr lang="th-TH" dirty="0" smtClean="0"/>
              <a:t>จะสูญเมื่อสิ้นรอบระยะเวลาบัญชี 2556 </a:t>
            </a:r>
            <a:endParaRPr lang="th-TH" dirty="0" smtClean="0"/>
          </a:p>
          <a:p>
            <a:r>
              <a:rPr lang="th-TH" dirty="0" smtClean="0"/>
              <a:t>2. บริษัท ก.  จำกัด ประมาณว่าจะมีหนี้สูญ 200,000 บาท ในปี 2556 ให้บันทึกบัญชีประมาณการหนี้ </a:t>
            </a:r>
            <a:r>
              <a:rPr lang="th-TH" dirty="0" smtClean="0"/>
              <a:t>สงสัย</a:t>
            </a:r>
            <a:r>
              <a:rPr lang="th-TH" dirty="0" smtClean="0"/>
              <a:t>จะสูญเมื่อสิ้นรอบระยะเวลาบัญชี 2556 </a:t>
            </a:r>
            <a:endParaRPr lang="en-US" dirty="0" smtClean="0"/>
          </a:p>
          <a:p>
            <a:r>
              <a:rPr lang="th-TH" dirty="0" smtClean="0"/>
              <a:t>3. </a:t>
            </a:r>
            <a:r>
              <a:rPr lang="th-TH" dirty="0" smtClean="0"/>
              <a:t>จากข้อ 2.  เมื่อวันที่ 1  กรกฎาคม 2557  บริษัท ก. จำกัด  ตัดบัญชีลูกหนี้เป็นหนี้สูญ 100,000 บาท  </a:t>
            </a:r>
            <a:r>
              <a:rPr lang="th-TH" dirty="0" smtClean="0"/>
              <a:t>ให้</a:t>
            </a:r>
            <a:r>
              <a:rPr lang="th-TH" dirty="0" smtClean="0"/>
              <a:t>บันทึกบัญชี</a:t>
            </a:r>
            <a:endParaRPr lang="en-US" dirty="0" smtClean="0"/>
          </a:p>
          <a:p>
            <a:r>
              <a:rPr lang="th-TH" dirty="0" smtClean="0"/>
              <a:t>4. บริษัท ก. จำกัด ได้จำหน่ายนาย ข. ลูกหนี้เป็นหนี้สูญไปแล้ว  ต่อมา นาย ข. ได้นำเงินมาชำระหนี้  	 บางส่วนเป็นเงิน 5,000 บาท จากจำนวนหนี้ทั้งหมด 20,000 บาท</a:t>
            </a:r>
            <a:r>
              <a:rPr lang="en-US" dirty="0" smtClean="0"/>
              <a:t>  </a:t>
            </a:r>
            <a:r>
              <a:rPr lang="th-TH" dirty="0" smtClean="0"/>
              <a:t>ให้บันทึกบัญชีหนี้สูญได้รับคืน</a:t>
            </a:r>
            <a:endParaRPr lang="en-US" dirty="0" smtClean="0"/>
          </a:p>
          <a:p>
            <a:r>
              <a:rPr lang="th-TH" dirty="0" smtClean="0"/>
              <a:t>5.  ลูกหนี้ได้ชำระหนี้ที่ค้าง 50,000 บาทให้แก่บริษัท ก. จำกัด และบริษัท ก. จำกัด ได้ให้ส่วนลดแก่ลูกหนี้ร้อยละ 5 ของยอดหนี้ที่ค้าง</a:t>
            </a:r>
            <a:r>
              <a:rPr lang="en-US" dirty="0" smtClean="0"/>
              <a:t>  </a:t>
            </a:r>
            <a:r>
              <a:rPr lang="th-TH" dirty="0" smtClean="0"/>
              <a:t>ให้ทำการบันทึกบัญชีของบริษัท ก. จำกัด </a:t>
            </a:r>
            <a:endParaRPr lang="th-TH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แบบทดสอบหน่วยที่ 4</a:t>
            </a:r>
            <a:endParaRPr lang="th-TH" sz="4000" b="1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996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1.ภาษีมูลค่าเพิ่มคืออะไร คำนิยาม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	2.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การกระทำกิจการในราชอาณาจักรที่ต้องเสียภาษีมูลค่าเพิ่ม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3.กิจการที่ไม่อยู่ในบังคับที่ต้องเสีย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ภาษีมูลค่าเพิ่ม		4.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การยกเว้นภาษีมูลค่าเพิ่มตามประมวลรัษฎากร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5.การยกเว้นภาษีมูลค่าเพิ่มตามพระราชกฤษฎีกา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6.ฐานภาษี อัตราภาษี การเปรียบเทียบการยกเว้นภาษีมูลค่าเพิ่มกับอัตราภาษีมูลค่าเพิ่มร้อยละ 0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ผู้เสียภาษีอัตราร้อยละ 7 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7.การคำนวณภาษีมูลค่าเพิ่มในกรณีผู้เสียภาษีอัตราร้อยละ 0  ร้อยละ 7 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          8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การประกอบกิจการที่ต้องเสียภาษีมูลค่าเพิ่มและไม่ต้องเสียภาษีมูลค่าเพิ่ม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9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ภาษีซื้อที่ไม่ให้นำมาหักในการคำนวณ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ภาษี    	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ความรับผิดในการเสียภาษีมูลค่าเพิ่ม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11.การจดทะเบียน กำหนดเวลาจดทะเบียน สถานที่จดทะเบียน ใบทะเบียน การเปลี่ยนแปลงทะเบียนภาษีมูลค่าเพิ่ม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12.ผู้ประกอบการจดทะเบียนถึงแก่ความตาย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13.ใบกำกับภาษี การจัดทำรายงานภาษี ผู้มีหน้าที่เสียภาษีผู้มีหน้าที่ยื่นแบบแสดงรายการและชำระภาษีมูลค่าเพิ่ม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14.การยื่นแบบแสดงรายการภาษี ผู้มีหน้าที่นำส่งและกำหนดเวลานำส่งเงินภาษีมูลค่าเพิ่ม 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15.แบบแสดงรายการภาษี  กำหนดเวลา สถานที่ยื่นแบบและชำระ เครดิตภาษี  การขอคืนภาษีมูลค่าเพิ่ม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16.อำนาจของเจ้าพนักงานประเมินในการประเมินภาษี เบี้ยปรับ และเงินเพิ่ม อำนาจอื่น ๆ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     17.อายุความการประเมินภาษีมูลค่าเพิ่ม เบี้ยปรับ เงินเพิ่ม การอุทธรณ์ บทกำหนดโทษ 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8587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หน่วยที่ 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ภาษีมูลค่าเพิ่ม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lvl="0"/>
            <a:r>
              <a:rPr lang="th-TH" dirty="0" smtClean="0"/>
              <a:t>ผู้ประกอบกิจการขายสินค้าพืชผลทางการเกษตร สัตว์ไม่ว่ามีชีวิตหรือไม่มีชีวิต ปุ๋ย ปลาป่นอาหารสัตว์ ยาหรือเคมีภัณฑ์ที่ใช้สำหรับพืชหรือสัตว์ หนังสือพิมพ์ นิตยสาร หรือตำราเรียน</a:t>
            </a:r>
            <a:endParaRPr lang="en-US" dirty="0" smtClean="0"/>
          </a:p>
          <a:p>
            <a:pPr lvl="0"/>
            <a:r>
              <a:rPr lang="th-TH" dirty="0" smtClean="0"/>
              <a:t>ผู้ประกอบกิจการขายสินค้าหรือให้บริการ ซึ่งไม่ได้รับยกเว้นภาษีมูลค่าเพิ่มตามกฎหมายและมีรายรับไม่เกิน </a:t>
            </a:r>
            <a:r>
              <a:rPr lang="en-US" dirty="0" smtClean="0"/>
              <a:t>1.8 </a:t>
            </a:r>
            <a:r>
              <a:rPr lang="th-TH" dirty="0" smtClean="0"/>
              <a:t>ล้านบาทต่อปี</a:t>
            </a:r>
            <a:endParaRPr lang="en-US" dirty="0" smtClean="0"/>
          </a:p>
          <a:p>
            <a:pPr lvl="0"/>
            <a:r>
              <a:rPr lang="th-TH" dirty="0" smtClean="0"/>
              <a:t>การให้บริการขนส่งในราชอาณาจักรโดยท่าอากาศยาน</a:t>
            </a:r>
            <a:endParaRPr lang="en-US" dirty="0" smtClean="0"/>
          </a:p>
          <a:p>
            <a:pPr lvl="0"/>
            <a:r>
              <a:rPr lang="th-TH" dirty="0" smtClean="0"/>
              <a:t>การส่งออกของผู้ประกอบการในเขตอุตสาหกรรมส่งออกตามกฎหมายว่าด้วยการนิคมอุตสาหกรรมแห่งประเทศไทย</a:t>
            </a:r>
            <a:endParaRPr lang="en-US" dirty="0" smtClean="0"/>
          </a:p>
          <a:p>
            <a:pPr lvl="0"/>
            <a:r>
              <a:rPr lang="th-TH" dirty="0" smtClean="0"/>
              <a:t>การให้บริการขนส่งน้ำมันเชื้อเพลิงทางท่อใน</a:t>
            </a:r>
            <a:r>
              <a:rPr lang="th-TH" dirty="0" smtClean="0"/>
              <a:t>ราชอาณาจักร</a:t>
            </a:r>
          </a:p>
          <a:p>
            <a:pPr>
              <a:buNone/>
            </a:pPr>
            <a:r>
              <a:rPr lang="th-TH" dirty="0" smtClean="0"/>
              <a:t> 			ให้</a:t>
            </a:r>
            <a:r>
              <a:rPr lang="th-TH" dirty="0" smtClean="0"/>
              <a:t>ผู้ประกอบการยื่นคำขอแจ้งใช้สิทธิเพื่อขอจดทะเบียนภาษีมูลค่าเพิ่ม </a:t>
            </a:r>
            <a:r>
              <a:rPr lang="th-TH" dirty="0" err="1" smtClean="0"/>
              <a:t>ภ.พ.</a:t>
            </a:r>
            <a:r>
              <a:rPr lang="th-TH" dirty="0" smtClean="0"/>
              <a:t> </a:t>
            </a:r>
            <a:r>
              <a:rPr lang="en-US" dirty="0" smtClean="0"/>
              <a:t>01.1 </a:t>
            </a:r>
            <a:r>
              <a:rPr lang="th-TH" dirty="0" smtClean="0"/>
              <a:t>จำนวน </a:t>
            </a:r>
            <a:r>
              <a:rPr lang="en-US" dirty="0" smtClean="0"/>
              <a:t>1 </a:t>
            </a:r>
            <a:r>
              <a:rPr lang="th-TH" dirty="0" smtClean="0"/>
              <a:t>ชุด </a:t>
            </a:r>
            <a:r>
              <a:rPr lang="en-US" dirty="0" smtClean="0"/>
              <a:t>3 </a:t>
            </a:r>
            <a:r>
              <a:rPr lang="th-TH" dirty="0" smtClean="0"/>
              <a:t>ฉบับ พร้อมกับคำขอจดทะเบียนภาษีมูลค่าเพิ่ม </a:t>
            </a:r>
            <a:r>
              <a:rPr lang="th-TH" dirty="0" err="1" smtClean="0"/>
              <a:t>ภ.พ.</a:t>
            </a:r>
            <a:r>
              <a:rPr lang="th-TH" dirty="0" smtClean="0"/>
              <a:t> </a:t>
            </a:r>
            <a:r>
              <a:rPr lang="en-US" dirty="0" smtClean="0"/>
              <a:t>01</a:t>
            </a:r>
          </a:p>
          <a:p>
            <a:pPr lvl="0">
              <a:buNone/>
            </a:pPr>
            <a:endParaRPr lang="en-US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54842"/>
            <a:ext cx="8229600" cy="11453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ผู้ประกอบกิจการที่ได้รับยกเว้นภาษีมูลค่าเพิ่มตามกฎหมาย แต่มีสิทธิแจ้งขอจดทะเบียนภาษีมูลค่าเพิ่ม</a:t>
            </a:r>
            <a:endParaRPr lang="th-TH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03323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th-TH" dirty="0" smtClean="0"/>
              <a:t>ผู้ประกอบการ</a:t>
            </a:r>
            <a:r>
              <a:rPr lang="th-TH" dirty="0" smtClean="0"/>
              <a:t>ที่มีรายรับจากการขายสินค้าหรือให้บริการไม่เกิน</a:t>
            </a:r>
            <a:r>
              <a:rPr lang="en-US" dirty="0" smtClean="0"/>
              <a:t> </a:t>
            </a:r>
            <a:r>
              <a:rPr lang="en-US" b="1" dirty="0" smtClean="0"/>
              <a:t>1.8 </a:t>
            </a:r>
            <a:r>
              <a:rPr lang="th-TH" dirty="0" smtClean="0"/>
              <a:t>ล้านบาทต่อปี</a:t>
            </a:r>
            <a:endParaRPr lang="en-US" dirty="0" smtClean="0"/>
          </a:p>
          <a:p>
            <a:pPr lvl="0"/>
            <a:r>
              <a:rPr lang="th-TH" dirty="0" smtClean="0"/>
              <a:t>ผู้ประกอบการที่ขายสินค้าหรือให้บริการที่ได้รับยกเว้นภาษีมูลค่าเพิ่มตามกฎหมาย</a:t>
            </a:r>
            <a:endParaRPr lang="en-US" dirty="0" smtClean="0"/>
          </a:p>
          <a:p>
            <a:pPr lvl="0"/>
            <a:r>
              <a:rPr lang="th-TH" dirty="0" smtClean="0"/>
              <a:t>ผู้ประกอบการที่ให้บริการจากต่างประเทศ และได้มีการใช้บริการนั้นในราชอาณาจักร</a:t>
            </a:r>
            <a:endParaRPr lang="en-US" dirty="0" smtClean="0"/>
          </a:p>
          <a:p>
            <a:pPr lvl="0"/>
            <a:r>
              <a:rPr lang="th-TH" dirty="0" smtClean="0"/>
              <a:t>ผู้ประกอบการที่อยู่นอกราชอาณาจักรและเข้ามาประกอบกิจการขายสินค้าหรือให้บริการในราชอาณาจักรเป็นครั้งคราว ทั้งนี้ ต้องเป็นไปตามหลักเกณฑ์ วิธีการและเงื่อนไข ที่กำหนดไว้ในประกาศอธิบดีกรมสรรพากร เกี่ยวกับภาษีมูลค่าเพิ่ม ( ฉบับที่ </a:t>
            </a:r>
            <a:r>
              <a:rPr lang="en-US" dirty="0" smtClean="0"/>
              <a:t>43) </a:t>
            </a:r>
            <a:r>
              <a:rPr lang="th-TH" dirty="0" smtClean="0"/>
              <a:t>ฯ ลงวันที่ </a:t>
            </a:r>
            <a:r>
              <a:rPr lang="en-US" dirty="0" smtClean="0"/>
              <a:t>29 </a:t>
            </a:r>
            <a:r>
              <a:rPr lang="th-TH" dirty="0" smtClean="0"/>
              <a:t>มกราคม พ . ศ . </a:t>
            </a:r>
            <a:r>
              <a:rPr lang="en-US" dirty="0" smtClean="0"/>
              <a:t>2536</a:t>
            </a:r>
          </a:p>
          <a:p>
            <a:pPr lvl="0"/>
            <a:r>
              <a:rPr lang="th-TH" dirty="0" smtClean="0"/>
              <a:t>ผู้ประกอบการอื่นตามที่อธิบดีจะประกาศกำหนดเมื่อมีเหตุอัน</a:t>
            </a:r>
            <a:r>
              <a:rPr lang="th-TH" dirty="0" smtClean="0"/>
              <a:t>สมควร</a:t>
            </a:r>
            <a:endParaRPr lang="en-US" dirty="0" smtClean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lang="th-TH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ผู้ประกอบการที่ไม่ต้องจดทะเบียนภาษีมูลค่าเพิ่ม</a:t>
            </a:r>
            <a:endParaRPr lang="th-TH" sz="4400" b="1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2"/>
          <p:cNvSpPr txBox="1">
            <a:spLocks/>
          </p:cNvSpPr>
          <p:nvPr/>
        </p:nvSpPr>
        <p:spPr>
          <a:xfrm>
            <a:off x="500034" y="4286256"/>
            <a:ext cx="822960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 anchorCtr="0">
            <a:normAutofit fontScale="37500" lnSpcReduction="20000"/>
          </a:bodyPr>
          <a:lstStyle/>
          <a:p>
            <a:pPr>
              <a:spcBef>
                <a:spcPct val="0"/>
              </a:spcBef>
            </a:pPr>
            <a:r>
              <a:rPr kumimoji="0" lang="en-US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dk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dk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lang="th-TH" sz="7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วิธีการจดทะเบียนภาษีมูลค่าเพิ่ม</a:t>
            </a:r>
            <a:endParaRPr lang="en-US" sz="76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4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6" name="ตัวยึดเนื้อหา 1"/>
          <p:cNvSpPr txBox="1">
            <a:spLocks/>
          </p:cNvSpPr>
          <p:nvPr/>
        </p:nvSpPr>
        <p:spPr>
          <a:xfrm>
            <a:off x="571472" y="5123915"/>
            <a:ext cx="8229600" cy="11626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การจดทะเบียนภาษีมูลค่าเพิ่ม สามารถกระทำได้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ช่องทาง ดังนี้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kumimoji="0" lang="th-TH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ยื่นแบบ</a:t>
            </a:r>
            <a:r>
              <a:rPr lang="th-TH" sz="2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จดทะเบียน</a:t>
            </a:r>
            <a:r>
              <a:rPr kumimoji="0" lang="th-TH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คำขอผ่านทางอินเทอร์เน็ตที่ 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www.rd.go.th</a:t>
            </a: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ยื่นแบบคำขอด้วยกระดาษ ณ หน่วยที่ตั้งสถานประกอบการ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285860"/>
            <a:ext cx="8115328" cy="4572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การ</a:t>
            </a:r>
            <a:r>
              <a:rPr lang="th-TH" dirty="0" smtClean="0"/>
              <a:t>จดทะเบียนภาษีมูลค่าเพิ่มของผู้ประกอบการ ให้</a:t>
            </a:r>
            <a:r>
              <a:rPr lang="th-TH" dirty="0" smtClean="0"/>
              <a:t>ยื่นคำขอ</a:t>
            </a:r>
            <a:r>
              <a:rPr lang="th-TH" dirty="0" smtClean="0"/>
              <a:t>จดทะเบียนภาษีมูลค่าเพิ่ม ณ สถานที่ดังต่อไปนี้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th-TH" dirty="0" smtClean="0"/>
              <a:t>กรณีสถานประกอบการตั้งอยู่ในเขตกรุงเทพมหานคร ให้ยื่น ณ </a:t>
            </a:r>
            <a:r>
              <a:rPr lang="th-TH" dirty="0" smtClean="0"/>
              <a:t>สำนักงาน</a:t>
            </a:r>
            <a:r>
              <a:rPr lang="th-TH" dirty="0" smtClean="0"/>
              <a:t>สรรพากรพื้นที่ ที่สถานประกอบการตั้งอยู่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th-TH" dirty="0" smtClean="0"/>
              <a:t>กรณีสถานประกอบการตั้งอยู่นอกเขตกรุงเทพมหานคร ให้ยื่น ณ </a:t>
            </a:r>
            <a:r>
              <a:rPr lang="th-TH" dirty="0" smtClean="0"/>
              <a:t>สำนักงาน</a:t>
            </a:r>
            <a:r>
              <a:rPr lang="th-TH" dirty="0" smtClean="0"/>
              <a:t>สรรพากรพื้นที่ สาขาที่สถานประกอบการตั้งอยู่ และกรณีสถานประกอบการตั้งอยู่ใน</a:t>
            </a:r>
            <a:r>
              <a:rPr lang="th-TH" dirty="0" smtClean="0"/>
              <a:t>ท้องที่อำเภอ</a:t>
            </a:r>
            <a:r>
              <a:rPr lang="th-TH" dirty="0" smtClean="0"/>
              <a:t>หรือ</a:t>
            </a:r>
            <a:r>
              <a:rPr lang="th-TH" dirty="0" smtClean="0"/>
              <a:t>กิ่งอำเภอ</a:t>
            </a:r>
            <a:r>
              <a:rPr lang="th-TH" dirty="0" smtClean="0"/>
              <a:t>ที่ กรมสรรพากรมิได้จัด</a:t>
            </a:r>
            <a:r>
              <a:rPr lang="th-TH" dirty="0" smtClean="0"/>
              <a:t>อัตรากำลัง</a:t>
            </a:r>
            <a:r>
              <a:rPr lang="th-TH" dirty="0" smtClean="0"/>
              <a:t>ไว้ ให้ยื่น ณ ส านักงานสรรพากรพื้นที่สาขาเดิมที่เคยควบคุมพื้นที่นั้น กรณีมีสถานประกอบการหลายแห่ง ให้</a:t>
            </a:r>
            <a:r>
              <a:rPr lang="th-TH" dirty="0" smtClean="0"/>
              <a:t>ยื่นคำขอ</a:t>
            </a:r>
            <a:r>
              <a:rPr lang="th-TH" dirty="0" smtClean="0"/>
              <a:t>จดทะเบียนได้ที่ </a:t>
            </a:r>
            <a:r>
              <a:rPr lang="th-TH" dirty="0" smtClean="0"/>
              <a:t>สำนักงาน</a:t>
            </a:r>
            <a:r>
              <a:rPr lang="th-TH" dirty="0" smtClean="0"/>
              <a:t>สรรพากรพื้นที่ หรือ </a:t>
            </a:r>
            <a:r>
              <a:rPr lang="th-TH" dirty="0" smtClean="0"/>
              <a:t>สำนักงาน</a:t>
            </a:r>
            <a:r>
              <a:rPr lang="th-TH" dirty="0" smtClean="0"/>
              <a:t>สรรพากรพื้นที่สาขา ในท้องที่ที่สถานประกอบการอันเป็นที่ตั้ง</a:t>
            </a:r>
            <a:r>
              <a:rPr lang="th-TH" dirty="0" smtClean="0"/>
              <a:t>ของสำนักงาน</a:t>
            </a:r>
            <a:r>
              <a:rPr lang="th-TH" dirty="0" smtClean="0"/>
              <a:t>ใหญ่เพียงแห่งเดียว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th-TH" dirty="0" smtClean="0"/>
              <a:t>กรณีสถานประกอบการที่อยู่ในความดูแล</a:t>
            </a:r>
            <a:r>
              <a:rPr lang="th-TH" dirty="0" smtClean="0"/>
              <a:t>ของสำนัก</a:t>
            </a:r>
            <a:r>
              <a:rPr lang="th-TH" dirty="0" smtClean="0"/>
              <a:t>บริหารภาษีธุรกิจขนาดใหญ่ ให้ยื่น ณ </a:t>
            </a:r>
            <a:r>
              <a:rPr lang="th-TH" dirty="0" smtClean="0"/>
              <a:t>สำนักงาน</a:t>
            </a:r>
            <a:r>
              <a:rPr lang="th-TH" dirty="0" smtClean="0"/>
              <a:t>บริหารภาษีธุรกิจขนาดใหญ่ หรือจะยื่นผ่านสำนักงานสรรพากรพื้นที่ หรือสำนักงานสรรพากรพื้นที่ สาขาที่สถานประกอบการตั้งอยู่ก็ได้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/>
              <a:t> </a:t>
            </a:r>
            <a:r>
              <a:rPr sz="4400" b="1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sz="4400" b="1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สถานที่จดทะเบียนภาษีมูลค่าเพิ่ม</a:t>
            </a:r>
            <a:endParaRPr lang="th-TH" sz="4400" b="1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3139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เรียกเก็บภาษีมูลค่าเพิ่มจากผู้ซื้อสินค้าหรือผู้รับบริการ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ออกใบกำกับภาษี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450850" indent="80963">
              <a:buNone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2"/>
              </a:rPr>
              <a:t> 1.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2"/>
              </a:rPr>
              <a:t>ผู้มีหน้าที่ออกใบกำกับ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2"/>
              </a:rPr>
              <a:t>ภาษี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3"/>
              </a:rPr>
              <a:t>2.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3"/>
              </a:rPr>
              <a:t>การออกใบกำกับภาษีด้วยกระดาษ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4"/>
              </a:rPr>
              <a:t>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4"/>
              </a:rPr>
              <a:t>3. การ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4"/>
              </a:rPr>
              <a:t>ออกใบกำกับภาษีด้วยอิเล็กทรอนิกส์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273050" lvl="0" indent="-273050"/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จัดทำรายงานตามที่กฎหมายกำหนด ซึ่งได้แก่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273050" indent="354013">
              <a:buNone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5"/>
              </a:rPr>
              <a:t>1.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5"/>
              </a:rPr>
              <a:t>รายงานภาษี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5"/>
              </a:rPr>
              <a:t>ซื้อ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6"/>
              </a:rPr>
              <a:t>2. 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6"/>
              </a:rPr>
              <a:t>รายงานภาษี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6"/>
              </a:rPr>
              <a:t>ขาย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2000" dirty="0" smtClean="0">
                <a:solidFill>
                  <a:srgbClr val="11090D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2000" dirty="0" smtClean="0">
                <a:solidFill>
                  <a:srgbClr val="11090D"/>
                </a:solidFill>
                <a:latin typeface="TH SarabunPSK" pitchFamily="34" charset="-34"/>
                <a:cs typeface="TH SarabunPSK" pitchFamily="34" charset="-34"/>
              </a:rPr>
              <a:t>รายงานสินค้าและวัตถุดิบ</a:t>
            </a:r>
            <a:endParaRPr lang="en-US" sz="2000" dirty="0" smtClean="0">
              <a:solidFill>
                <a:srgbClr val="11090D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ยื่นแบบแสดงรายการ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ภาษีมูลค่าเพิ่มช่องทางการอื่น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627063" indent="0">
              <a:buNone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7"/>
              </a:rPr>
              <a:t>4.1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7"/>
              </a:rPr>
              <a:t>การยื่นแบบฯและชำระภาษีผ่านอินเทอร์เน็ต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8"/>
              </a:rPr>
              <a:t>4.2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8"/>
              </a:rPr>
              <a:t>การยื่นแบบฯและชำระภาษีที่สำนักงานสรรพากรพื้นที่สาขา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9"/>
              </a:rPr>
              <a:t>4.3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9"/>
              </a:rPr>
              <a:t>การยื่นแบบฯและชำระภาษีที่ธนาคารพาณิชย์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  <a:hlinkClick r:id="rId9"/>
              </a:rPr>
              <a:t>ไทย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627063" indent="0">
              <a:buNone/>
              <a:tabLst>
                <a:tab pos="627063" algn="l"/>
              </a:tabLst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4.4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การยื่นแบบฯและชำระภาษีที่สำนักงานสรรพสามิตพื้นที่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1-5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และสำนักงานสรรพสามิตสาขาสำหรับผู้ประกอบการที่ขายสินค้าหรือให้บริการที่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ต้อง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g</a:t>
            </a:r>
            <a:r>
              <a:rPr lang="th-TH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สีย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ทั้งภาษีสรรพสามิตและภาษีมูลค่าเพิ่ม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4.5 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ยื่นแบบใบขนสินค้าขาเข้าและชำระภาษีมูลค่าเพิ่มพร้อมกับการชำระอากรขาเข้าตามกฎหมายว่าด้วยศุลกากร ณ ด่านศุลกากรที่มีการ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นำเข้าสินค้า</a:t>
            </a:r>
            <a:r>
              <a:rPr lang="th-TH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สำหรับผู้ประกอบการจดทะเบียนหรือผู้นำเข้าที่นำเข้าสินค้า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>
              <a:solidFill>
                <a:schemeClr val="bg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8666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smtClean="0"/>
              <a:t> 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หน้าที่ของผู้ประกอบการจดทะเบียนภาษีมูลค่าเพิ่ม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smtClean="0"/>
              <a:t/>
            </a:r>
            <a:br>
              <a:rPr smtClean="0"/>
            </a:br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1.ภาษีมูลค่าเพิ่ม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เป็นภาษีประเภทใด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ก. ภาษี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ทางตรง		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ภาษี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ทางอ้อม	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     ค.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ภาษีทางอ้อมระหว่างประเทศ	ง. ภาษีทางตรงและภาษีทางอ้อม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2.ได้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มีการนำภาษีมูลค่าเพิ่มมาใช้ในประเทศไทยตั้งแต่เมื่อใด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    ก. 1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มกราคม 2535		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ข.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1 มกราคม 2536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      ค.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 มกราคม 2537	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 มกราคม 2538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3.การ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ขายสินค้าหรือการให้บริการของผู้ประกอบการที่มีรายรับไม่เกินเท่าไรต่อปี  ได้รับยกเว้นภาษีมูลค่าเพิ่ม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ก. 1,600,000 บาท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1,700,000 บาท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      ค.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1,800,000 บาท	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1,900,000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บาท</a:t>
            </a: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4.การ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ขายสินค้า  การให้บริการ หรือการนำเข้าทุกกรณี  เสียภาษีมูลค่าเพิ่มในอัตราร้อยละเท่าไร 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ก.  6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ข.   7 		ค.  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ง.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9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71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 smtClean="0"/>
              <a:t>แบบทดสอบหน่วยที่ 5</a:t>
            </a:r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5.การ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ส่งออกสินค้าที่มิใช่การส่งออกสินค้าซึ่งได้รับยกเว้นภาษีมูลค่าเพิ่ม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เสียภาษีมูลค่าเพิ่มใน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อัตราร้อยละเท่าไร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 0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ข.  7 		ค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  8 		ง.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9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6.ผู้ประกอบการใด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ที่ไม่ต้องจดทะเบียนภาษีมูลค่าเพิ่ม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ก. ผู้ประกอบการ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ที่ได้รับยกเว้นภาษีมูลค่าเพิ่ม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ข. ผู้ประกอบการ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ส่งออกสินค้าที่เสียภาษีมูลค่าเพิ่มอัตราร้อยละ 0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ค. ผู้ประกอบการ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ที่เสียภาษีมูลค่าเพิ่มอัตราร้อยละ 7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ง. ไม่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ต้องจดทะเบียนภาษีมูลค่าเพิ่มทุกกรณี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7.ผู้ประกอบการ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ใดที่ไม่ต้องยื่นแบบแสดงรายการภาษีมูลค่าเพิ่ม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ก. ผู้ประกอบการที่ได้รับยกเว้นภาษีมูลค่าเพิ่ม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ข. ผู้ประกอบการส่งออกสินค้าที่เสียภาษีมูลค่าเพิ่มอัตราร้อยละ 0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ค. ผู้ประกอบการที่เสียภาษีมูลค่าเพิ่มอัตราร้อยละ 7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ง. ไม่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ต้องยื่นแบบแสดงรายการภาษีมูลค่าเพิ่มทุกกรณี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/>
            <a:r>
              <a:rPr lang="th-TH" dirty="0" smtClean="0"/>
              <a:t>8.ผู้ประกอบการ</a:t>
            </a:r>
            <a:r>
              <a:rPr lang="th-TH" dirty="0" smtClean="0"/>
              <a:t>ใดที่ไม่สามารถขอคืนภาษีมูลค่าเพิ่มในสินค้าที่ซื้อมา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ก. ที่</a:t>
            </a:r>
            <a:r>
              <a:rPr lang="th-TH" dirty="0" smtClean="0"/>
              <a:t>ได้รับยกเว้นภาษีมูลค่าเพิ่ม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ข. ผู้ประกอบการ</a:t>
            </a:r>
            <a:r>
              <a:rPr lang="th-TH" dirty="0" smtClean="0"/>
              <a:t>ส่งออกสินค้าที่เสียภาษีมูลค่าเพิ่มอัตราร้อยละ 0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ค. ผู้ประกอบการ</a:t>
            </a:r>
            <a:r>
              <a:rPr lang="th-TH" dirty="0" smtClean="0"/>
              <a:t>ที่เสียภาษีมูลค่าเพิ่มอัตราร้อยละ 7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ง. ไม่</a:t>
            </a:r>
            <a:r>
              <a:rPr lang="th-TH" dirty="0" smtClean="0"/>
              <a:t>สามารถขอคืนภาษีมูลค่าเพิ่มในสินค้าที่ซื้อมาทุกกรณี</a:t>
            </a:r>
            <a:endParaRPr lang="en-US" dirty="0" smtClean="0"/>
          </a:p>
          <a:p>
            <a:pPr lvl="0"/>
            <a:r>
              <a:rPr lang="th-TH" dirty="0" smtClean="0"/>
              <a:t>9.ข้อ</a:t>
            </a:r>
            <a:r>
              <a:rPr lang="th-TH" dirty="0" smtClean="0"/>
              <a:t>ใดที่ความรับผิดในการเสียภาษีมูลค่าเพิ่มที่เกิดขึ้นจากการขายสินค้ายังไม่เกิดขึ้น 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ก.</a:t>
            </a:r>
            <a:r>
              <a:rPr lang="th-TH" dirty="0" smtClean="0"/>
              <a:t>เสนอขายสินค้า			</a:t>
            </a:r>
            <a:r>
              <a:rPr lang="th-TH" dirty="0" smtClean="0"/>
              <a:t>ข. </a:t>
            </a:r>
            <a:r>
              <a:rPr lang="th-TH" dirty="0" smtClean="0"/>
              <a:t>ส่งมอบสินค้า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ค. </a:t>
            </a:r>
            <a:r>
              <a:rPr lang="th-TH" dirty="0" smtClean="0"/>
              <a:t>โอนกรรมสิทธิ์สินค้า			ง. ได้รับชำระราคาสินค้า</a:t>
            </a:r>
            <a:endParaRPr lang="en-US" dirty="0" smtClean="0"/>
          </a:p>
          <a:p>
            <a:pPr lvl="0"/>
            <a:r>
              <a:rPr lang="th-TH" dirty="0" smtClean="0"/>
              <a:t> </a:t>
            </a:r>
            <a:r>
              <a:rPr lang="th-TH" dirty="0" smtClean="0"/>
              <a:t>10.ข้อ</a:t>
            </a:r>
            <a:r>
              <a:rPr lang="th-TH" dirty="0" smtClean="0"/>
              <a:t>ใดที่ความรับผิดในการเสียภาษีมูลค่าเพิ่มที่เกิดขึ้นจากการขายสินค้าโดยการชำระราคาด้วยบัตรเครดิตยังไม่เกิดขึ้น 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ก. เสนอขายสินค้า			ข. ส่งมอบสินค้า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ค. โอนกรรมสิทธิ์สินค้า			ง. ได้รับชำระราคาสินค้า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1.บุคคลตามข้อผูกพันที่ประเทศไทยมีอยู่ ตามสัญญาว่าด้วยความร่วมมือทางเศรษฐกิจและทางเทคนิคระหว่างรัฐบาลไทยกับรัฐบาลต่างประเทศ</a:t>
            </a:r>
            <a:endParaRPr lang="en-US" dirty="0" smtClean="0"/>
          </a:p>
          <a:p>
            <a:r>
              <a:rPr lang="th-TH" dirty="0" smtClean="0"/>
              <a:t>2.เงินได้เฉพาะส่วนที่เป็นดอกเบี้ยพันธบัตรของรัฐบาลแก่บริษัทหรือห้างหุ้นส่วนนิติบุคคล จำหน่ายก่อนวันที่ 29 มกราคม 2512 </a:t>
            </a:r>
            <a:endParaRPr lang="en-US" dirty="0" smtClean="0"/>
          </a:p>
          <a:p>
            <a:r>
              <a:rPr lang="th-TH" dirty="0" smtClean="0"/>
              <a:t>3.ตามอนุสัญญาหรือความตกลงว่าด้วยการยกเว้นการเก็บภาษีซ้อนที่รัฐบาลไทยได้ทำไว้กับต่างประเทศ</a:t>
            </a:r>
            <a:endParaRPr lang="en-US" dirty="0" smtClean="0"/>
          </a:p>
          <a:p>
            <a:r>
              <a:rPr lang="th-TH" dirty="0" smtClean="0"/>
              <a:t> 4.ตามพระราชบัญญัติส่งเสริมการลงทุน พ.ศ.2520  </a:t>
            </a:r>
            <a:endParaRPr lang="en-US" dirty="0" smtClean="0"/>
          </a:p>
          <a:p>
            <a:r>
              <a:rPr lang="th-TH" dirty="0" smtClean="0"/>
              <a:t> 5.เงินปันผลที่ได้จากกิจการที่ได้รับการส่งเสริมการลงทุน </a:t>
            </a:r>
            <a:endParaRPr lang="en-US" dirty="0" smtClean="0"/>
          </a:p>
          <a:p>
            <a:r>
              <a:rPr lang="th-TH" dirty="0" smtClean="0"/>
              <a:t> 6.บริษัทหรือห้างหุ้นส่วนนิติบุคคลที่ตั้งขึ้นตามกฎหมายของต่างประเทศและมิได้ประกอบกิจการในประเทศไทย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lang="th-TH" dirty="0" smtClean="0"/>
              <a:t>เงินได้ที่ได้รับการยกเว้นภาษีเงินได้นิติบุคคล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92935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 7.เงินได้ที่เป็นเงินปันผลหรือส่วนแบ่งกำไรที่ได้จากกิจการร่วมค้าที่ประกอบกิจการในประเทศไทย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 8.เงินได้ของบริษัทหรือห้างหุ้นส่วนนิติบุคคลเป็นจำนวนร้อยละ 50 ของรายจ่ายที่ได้จ่ายไปเป็นค่าใช้จ่ายในการฝึกอบรมให้แก่ลูกจ้างของบริษัทหรือห้างหุ้นส่วนนิติบุคคลนั้น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 9.เงินได้จากการขนส่งสินค้าทางทะเลระหว่างประเทศที่ตั้งขึ้นตาม</a:t>
            </a:r>
            <a:r>
              <a:rPr lang="th-TH" sz="2200" dirty="0" err="1" smtClean="0">
                <a:latin typeface="TH SarabunPSK" pitchFamily="34" charset="-34"/>
                <a:cs typeface="TH SarabunPSK" pitchFamily="34" charset="-34"/>
              </a:rPr>
              <a:t>กฏหมาย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 10.เงินได้พึงประเมินที่เป็นเงินปันผลหรือเงินส่วนแบ่งของกำไรที่ได้จากบริษัทหรือห้างหุ้นส่วนนิติบุคคลที่ได้รับยกเว้นภาษีตามข้อ 9 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 11.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เงินได้นิติบุคคลสำหรับการโอนกรรมสิทธิ์หรือสิทธิครอบครองในที่ดินโดยไม่มีค่าตอบแทนให้แก่วัด วัดบาทหลวง มัสยิด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12.เงินได้ตามประมวลรัษฎากรให้แก่องค์กรร่วมตามพระราชบัญญัติองค์กรร่วมไทย – มาเลเซีย พ.ศ.2533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13.ให้แก่ผู้ถือหุ้นซึ่งเป็นบริษัทหรือห้างหุ้นส่วนนิติบุคคลสำหรับผลประโยชน์ที่ได้จากการควบเข้ากันและโอนกิจการทั้งหมดให้กัน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14.ผู้ซึ่งได้รับอนุญาตให้ทำสุรากลั่นชุมชนตาม</a:t>
            </a:r>
            <a:r>
              <a:rPr lang="th-TH" sz="2200" dirty="0" err="1" smtClean="0">
                <a:latin typeface="TH SarabunPSK" pitchFamily="34" charset="-34"/>
                <a:cs typeface="TH SarabunPSK" pitchFamily="34" charset="-34"/>
              </a:rPr>
              <a:t>กฏหมาย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ว่าด้วยสุรา  สำหรับเงินได้จากการขายสุรากลั่นชุมชนจำนวนไม่เกินสองล้านบาทต่อปี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15.เงินได้ของบริษัทหรือห้างหุ้นส่วนนิติบุคคล ร้อยละ 50 ของรายจ่ายที่จ่ายเป็นเงินเพิ่มค่าครองชีพพิเศษให้แก่ลูกจ้าง</a:t>
            </a:r>
            <a:endParaRPr lang="th-TH" sz="2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th-TH" dirty="0" smtClean="0"/>
              <a:t>1.ภาษีเงินได้นิติบุคคลเป็นภาษีประเภทใด</a:t>
            </a:r>
            <a:endParaRPr lang="en-US" dirty="0" smtClean="0"/>
          </a:p>
          <a:p>
            <a:pPr marL="514350" lvl="0" indent="-514350">
              <a:buNone/>
            </a:pPr>
            <a:r>
              <a:rPr lang="th-TH" dirty="0" smtClean="0"/>
              <a:t>              ก. ภาษีทางตรง</a:t>
            </a:r>
            <a:r>
              <a:rPr lang="en-US" dirty="0" smtClean="0"/>
              <a:t>     		</a:t>
            </a:r>
            <a:r>
              <a:rPr lang="th-TH" dirty="0" smtClean="0"/>
              <a:t>ข. ภาษีทางอ้อม		</a:t>
            </a:r>
          </a:p>
          <a:p>
            <a:pPr marL="514350" lvl="0" indent="-514350">
              <a:buAutoNum type="thaiAlphaPeriod"/>
            </a:pPr>
            <a:r>
              <a:rPr lang="th-TH" dirty="0" smtClean="0"/>
              <a:t>     ค. ภาษีทางตรงและภาษีทางอ้อม	ง. ภาษีทางตรงและภาษีทางอ้อมระหว่างประเทศ</a:t>
            </a:r>
            <a:endParaRPr lang="en-US" dirty="0" smtClean="0"/>
          </a:p>
          <a:p>
            <a:r>
              <a:rPr lang="th-TH" dirty="0" smtClean="0"/>
              <a:t>2. ภาษีเงินได้นิติบุคคลไม่ได้เก็บจากอะไร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        ก. กำไรสุทธิ		ข. เงินได้สุทธิ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        ค. การหักภาษี ณ ที่จ่าย	ง. ยอดรายรับก่อนหักรายจ่ายใด ๆ</a:t>
            </a:r>
            <a:endParaRPr lang="en-US" dirty="0" smtClean="0"/>
          </a:p>
          <a:p>
            <a:r>
              <a:rPr lang="th-TH" dirty="0" smtClean="0"/>
              <a:t>3.การร่วมกันทางการค้าหากำไรระหว่างบุคคล 2 ฝ่ายดังต่อไปนี้  ข้อใดไม่เป็นกิจการร่วมค้า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        ก. บริษัทจำกัดกับบริษัทจำกัด	ข. บริษัทจำกัดกับบุคคลธรรมดา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        ค. บริษัทจำกัดกับห้างหุ้นส่วนสามัญ	ง.  ห้างหุ้นส่วนสามัญกับห้างหุ้นส่วนสามัญ</a:t>
            </a:r>
            <a:endParaRPr lang="en-US" dirty="0" smtClean="0"/>
          </a:p>
          <a:p>
            <a:r>
              <a:rPr lang="th-TH" dirty="0" smtClean="0"/>
              <a:t>4.บริษัทจำกัดที่ได้รับการส่งเสริมการลงทุนในช่วง 5 ปีที่ได้รับประโยชน์  บริษัทจำกัดจะต้องทำอะไรหรือไม่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         ก. ต้องคำนวณกำไรสุทธิ	ข. ต้องคำนวณเงินได้สุทธิ </a:t>
            </a:r>
            <a:endParaRPr lang="en-US" dirty="0" smtClean="0"/>
          </a:p>
          <a:p>
            <a:pPr lvl="0"/>
            <a:r>
              <a:rPr lang="th-TH" dirty="0" smtClean="0"/>
              <a:t>         ค. ไม่ต้องคำนวณกำไรสุทธิ 	ง. ต้องเสียภาษีเงินได้นิติบุคคล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 smtClean="0"/>
              <a:t>แบบทดสอบหน่วยที่ 1</a:t>
            </a:r>
            <a:endParaRPr lang="th-TH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5.ข้อใดไม่ได้รับยกเว้นภาษีเงินได้สำหรับเงินได้ที่เป็นเงินปันผลหรือส่วนแบ่งกำไรจากกิจการร่วม ค้าที่ประกอบกิจการในประเทศไทย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ก. ห้างหุ้นส่วนสามัญ		ข. บริษัทจำกัดที่ตั้งขึ้นตามกฎหมายไทย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ค. ห้างหุ้นส่วนนิติบุคคลที่ตั้งขึ้นตามกฎหมายไทย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ง. บริษัทจำกัดที่ตั้งขึ้นตามกฎหมายของต่างประเทศและประกอบกิจการในประเทศไทย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6.บริษัทจำกัดขายวัสดุก่อสร้างมีที่ดินและอาคาร ได้ขายที่ดินและอาคารไป  กำไรที่ได้ถือเป็นกำไรอะไร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     ก. กำไรจากการประกอบกิจการ	ข. กำไรจากการขายวัสดุก่อสร้าง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ค. กำไรจากการรับเหมาก่อสร้างอาคาร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ง. กำไรเนื่องจากการประกอบกิจการ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7.ข้อใดที่ต้องเสียภาษีเงินได้นิติบุคคล	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ก.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บริติช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เคาน์ซิล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		ข. มูลนิธิเด็ก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ค. ธนาคารกรุงเทพ			ง. จุฬาลงกรณ์มหาวิทยาลัย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th-TH" dirty="0" smtClean="0"/>
              <a:t>8.การคำนวณภาษีเงินได้นิติบุคคลจากกำไรสุทธิ  ต้องคำนวณภายในกำหนดเวลาที่แน่นอนซึ่งเรียกว่าอะไร</a:t>
            </a:r>
            <a:endParaRPr lang="en-US" dirty="0" smtClean="0"/>
          </a:p>
          <a:p>
            <a:pPr lvl="0">
              <a:buNone/>
            </a:pPr>
            <a:r>
              <a:rPr lang="th-TH" dirty="0" smtClean="0"/>
              <a:t>     ก. ปีภาษี			ข. ปีปฏิทิน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ค. รอบระยะเวลาบัญชี		ง. รอบระยะเวลาภาษี</a:t>
            </a:r>
            <a:endParaRPr lang="en-US" dirty="0" smtClean="0"/>
          </a:p>
          <a:p>
            <a:r>
              <a:rPr lang="th-TH" dirty="0" smtClean="0"/>
              <a:t>9.บริษัทจำกัดที่ตั้งขึ้นตามกฎหมายไทย จะต้องเสียภาษีเงินได้นิติบุคคล ถ้ามีแหล่งเงินได้จากที่ใด</a:t>
            </a:r>
            <a:endParaRPr lang="en-US" dirty="0" smtClean="0"/>
          </a:p>
          <a:p>
            <a:pPr marL="273050" lvl="0" indent="-3175">
              <a:buNone/>
              <a:tabLst>
                <a:tab pos="360363" algn="l"/>
              </a:tabLst>
            </a:pPr>
            <a:r>
              <a:rPr lang="th-TH" dirty="0" smtClean="0"/>
              <a:t> ก. ในประเทศไทย			ข. นอกประเทศไทย</a:t>
            </a:r>
            <a:endParaRPr lang="en-US" dirty="0" smtClean="0"/>
          </a:p>
          <a:p>
            <a:pPr marL="273050" lvl="0" indent="-3175">
              <a:buNone/>
              <a:tabLst>
                <a:tab pos="360363" algn="l"/>
              </a:tabLst>
            </a:pPr>
            <a:r>
              <a:rPr lang="th-TH" dirty="0" smtClean="0"/>
              <a:t> ค. ในประเทศไทยหรือนอกประเทศไทยก็ได้</a:t>
            </a:r>
            <a:endParaRPr lang="en-US" dirty="0" smtClean="0"/>
          </a:p>
          <a:p>
            <a:pPr marL="273050" lvl="0" indent="-3175">
              <a:buNone/>
              <a:tabLst>
                <a:tab pos="360363" algn="l"/>
              </a:tabLst>
            </a:pPr>
            <a:r>
              <a:rPr lang="th-TH" dirty="0" smtClean="0"/>
              <a:t> ง. ถ้ามีแหล่งเงินได้นอกประเทศไทยต้องนำเงินได้เข้ามาในประเทศไทย</a:t>
            </a:r>
            <a:endParaRPr lang="en-US" dirty="0" smtClean="0"/>
          </a:p>
          <a:p>
            <a:r>
              <a:rPr lang="th-TH" dirty="0" smtClean="0"/>
              <a:t>10.บริษัทจำกัดที่ตั้งขึ้นตามกฎหมายของต่างประเทศ จะต้องเสียภาษีเงินได้นิติบุคคลในประเทศไทยต่อเมื่อมีแหล่งเงินได้จากที่ใด</a:t>
            </a:r>
            <a:endParaRPr lang="en-US" dirty="0" smtClean="0"/>
          </a:p>
          <a:p>
            <a:pPr marL="273050" lvl="0" indent="87313">
              <a:buNone/>
            </a:pPr>
            <a:r>
              <a:rPr lang="th-TH" dirty="0" smtClean="0"/>
              <a:t>ก. ในประเทศไทย			ข. นอกประเทศไทย</a:t>
            </a:r>
            <a:endParaRPr lang="en-US" dirty="0" smtClean="0"/>
          </a:p>
          <a:p>
            <a:pPr marL="273050" lvl="0" indent="87313">
              <a:buNone/>
            </a:pPr>
            <a:r>
              <a:rPr lang="th-TH" dirty="0" smtClean="0"/>
              <a:t>ค. ในประเทศไทยหรือนอกประเทศไทยก็ได้</a:t>
            </a:r>
            <a:endParaRPr lang="en-US" dirty="0" smtClean="0"/>
          </a:p>
          <a:p>
            <a:pPr marL="273050" lvl="0" indent="87313">
              <a:buNone/>
            </a:pPr>
            <a:r>
              <a:rPr lang="th-TH" dirty="0" smtClean="0"/>
              <a:t>ง. ถ้ามีแหล่งเงินได้นอกประเทศไทยต้องนำเงินได้เข้ามาในประเทศไทย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h-TH" dirty="0" smtClean="0"/>
              <a:t> การคำนวณภาษีเงินได้นิติบุคคลจากกำไรสุทธิ</a:t>
            </a:r>
            <a:endParaRPr lang="en-US" dirty="0" smtClean="0"/>
          </a:p>
          <a:p>
            <a:r>
              <a:rPr lang="th-TH" dirty="0" smtClean="0"/>
              <a:t> หลักเกณฑ์การเสียภาษีเงินได้นิติบุคคลจากกำไรสุทธิ</a:t>
            </a:r>
            <a:endParaRPr lang="en-US" dirty="0" smtClean="0"/>
          </a:p>
          <a:p>
            <a:r>
              <a:rPr lang="th-TH" dirty="0" smtClean="0"/>
              <a:t> บริษัทหรือห้างหุ้นส่วนนิติบุคคลที่ต้องเสียภาษีเงินได้นิติบุคคลจากกำไรสุทธิ</a:t>
            </a:r>
            <a:endParaRPr lang="en-US" dirty="0" smtClean="0"/>
          </a:p>
          <a:p>
            <a:r>
              <a:rPr lang="th-TH" dirty="0" smtClean="0"/>
              <a:t> ความสัมพันธ์ระหว่างรายได้ รายจ่ายและรอบระยะเวลาบัญชี</a:t>
            </a:r>
            <a:endParaRPr lang="en-US" dirty="0" smtClean="0"/>
          </a:p>
          <a:p>
            <a:r>
              <a:rPr lang="th-TH" dirty="0" smtClean="0"/>
              <a:t> เงื่อนไขในการคำนวณกำไรสุทธิตามมาตรา 65 ทวิ</a:t>
            </a:r>
            <a:endParaRPr lang="en-US" dirty="0" smtClean="0"/>
          </a:p>
          <a:p>
            <a:r>
              <a:rPr lang="th-TH" dirty="0" smtClean="0"/>
              <a:t> รายการที่ถือเป็นรายจ่ายไม่ได้ตามมาตรา 65 ตรี</a:t>
            </a:r>
            <a:endParaRPr lang="en-US" dirty="0" smtClean="0"/>
          </a:p>
          <a:p>
            <a:r>
              <a:rPr lang="th-TH" dirty="0" smtClean="0"/>
              <a:t> ตัวอย่างการคำนวณภาษีเงินได้นิติบุคคลจากกำไรสุทธิ</a:t>
            </a:r>
            <a:endParaRPr lang="en-US" dirty="0" smtClean="0"/>
          </a:p>
          <a:p>
            <a:r>
              <a:rPr lang="th-TH" dirty="0" smtClean="0"/>
              <a:t> การคำนวณภาษีเงินได้นิติบุคคลจากเงินได้ที่เรียกเก็บก่อนหักรายจ่ายใดๆ</a:t>
            </a:r>
            <a:endParaRPr lang="en-US" dirty="0" smtClean="0"/>
          </a:p>
          <a:p>
            <a:r>
              <a:rPr lang="th-TH" dirty="0" smtClean="0"/>
              <a:t> การคำนวณภาษีเงินได้นิติบุคคลจากการจำหน่ายเงินกำไรออกไปจากประเทศไทย</a:t>
            </a:r>
            <a:endParaRPr lang="en-US" dirty="0" smtClean="0"/>
          </a:p>
          <a:p>
            <a:r>
              <a:rPr lang="th-TH" dirty="0" smtClean="0"/>
              <a:t> การคำนวณภาษีเงินได้นิติบุคคลสำหรับเงินได้ที่จ่ายจากหรือในประเทศไทย</a:t>
            </a:r>
            <a:endParaRPr lang="en-US" dirty="0" smtClean="0"/>
          </a:p>
          <a:p>
            <a:r>
              <a:rPr lang="th-TH" dirty="0" smtClean="0"/>
              <a:t> การคำนวณภาษีเงินได้นิติบุคคลโดยการหักภาษีไว้ ณ ที่จ่าย</a:t>
            </a:r>
            <a:endParaRPr lang="en-US" dirty="0" smtClean="0"/>
          </a:p>
          <a:p>
            <a:r>
              <a:rPr lang="th-TH" dirty="0" smtClean="0"/>
              <a:t> การหักภาษี  ณ  ที่จ่ายตามมาตรา  3  เดรส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หน่วยที่ 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คำนวณภาษีเงินได้นิติ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บุคคล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697</TotalTime>
  <Words>2153</Words>
  <Application>Microsoft Office PowerPoint</Application>
  <PresentationFormat>นำเสนอทางหน้าจอ (4:3)</PresentationFormat>
  <Paragraphs>321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กระดาษ</vt:lpstr>
      <vt:lpstr>                                                                       บทเรียนออนไลน์</vt:lpstr>
      <vt:lpstr>หน่วยที่ 1 นิติบุคคลที่ต้องเสียภาษี</vt:lpstr>
      <vt:lpstr>ลักษณะของภาษีเงินได้นิติบุคคล                   ประมวลรัษฎากรได้กำหนดให้เก็บจากฐานต่าง ๆ  กัน  นอกเหนือจากฐานกำไรสุทธิ </vt:lpstr>
      <vt:lpstr> เงินได้ที่ได้รับการยกเว้นภาษีเงินได้นิติบุคคล</vt:lpstr>
      <vt:lpstr>ภาพนิ่ง 5</vt:lpstr>
      <vt:lpstr>แบบทดสอบหน่วยที่ 1</vt:lpstr>
      <vt:lpstr>ภาพนิ่ง 7</vt:lpstr>
      <vt:lpstr>ภาพนิ่ง 8</vt:lpstr>
      <vt:lpstr>หน่วยที่ 2 การคำนวณภาษีเงินได้นิติบุคคล</vt:lpstr>
      <vt:lpstr>อัตราภาษี และการคำนวณ     </vt:lpstr>
      <vt:lpstr>ภาพนิ่ง 11</vt:lpstr>
      <vt:lpstr>ภาพนิ่ง 12</vt:lpstr>
      <vt:lpstr>ภาพนิ่ง 13</vt:lpstr>
      <vt:lpstr>ภาพนิ่ง 14</vt:lpstr>
      <vt:lpstr>แบบทดสอบหน่วยที่ 2</vt:lpstr>
      <vt:lpstr>ภาพนิ่ง 16</vt:lpstr>
      <vt:lpstr>ภาพนิ่ง 17</vt:lpstr>
      <vt:lpstr>หน่วยที่ 3 วิธีการเสียภาษีเงินได้นิติบุคคล</vt:lpstr>
      <vt:lpstr>       วิธีการเสียภาษีเงินได้นิติบุคคล</vt:lpstr>
      <vt:lpstr>ภาพนิ่ง 20</vt:lpstr>
      <vt:lpstr>ภาพนิ่ง 21</vt:lpstr>
      <vt:lpstr>แบบทดสอบหน่วยที่ 3</vt:lpstr>
      <vt:lpstr>ภาพนิ่ง 23</vt:lpstr>
      <vt:lpstr>ภาพนิ่ง 24</vt:lpstr>
      <vt:lpstr>หน่วยที่ 4 การบันทึกบัญชีภาษีเงินได้นิติบุคคล</vt:lpstr>
      <vt:lpstr>ลูกหนี้และหนี้สูญในทางบัญชี</vt:lpstr>
      <vt:lpstr>การตีราคาสินทรัพย์ใหม่</vt:lpstr>
      <vt:lpstr>ภาพนิ่ง 28</vt:lpstr>
      <vt:lpstr>การบันทึกบัญชีภาษีเงินได้</vt:lpstr>
      <vt:lpstr>แบบทดสอบหน่วยที่ 4</vt:lpstr>
      <vt:lpstr>หน่วยที่ 5 ภาษีมูลค่าเพิ่ม</vt:lpstr>
      <vt:lpstr>ผู้ประกอบกิจการที่ได้รับยกเว้นภาษีมูลค่าเพิ่มตามกฎหมาย แต่มีสิทธิแจ้งขอจดทะเบียนภาษีมูลค่าเพิ่ม</vt:lpstr>
      <vt:lpstr> ผู้ประกอบการที่ไม่ต้องจดทะเบียนภาษีมูลค่าเพิ่ม</vt:lpstr>
      <vt:lpstr>  สถานที่จดทะเบียนภาษีมูลค่าเพิ่ม</vt:lpstr>
      <vt:lpstr> หน้าที่ของผู้ประกอบการจดทะเบียนภาษีมูลค่าเพิ่ม      </vt:lpstr>
      <vt:lpstr>แบบทดสอบหน่วยที่ 5</vt:lpstr>
      <vt:lpstr>ภาพนิ่ง 37</vt:lpstr>
      <vt:lpstr>ภาพนิ่ง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TATOOK</dc:creator>
  <cp:lastModifiedBy>TATOOK</cp:lastModifiedBy>
  <cp:revision>75</cp:revision>
  <dcterms:created xsi:type="dcterms:W3CDTF">2020-03-31T02:24:45Z</dcterms:created>
  <dcterms:modified xsi:type="dcterms:W3CDTF">2020-04-01T08:13:41Z</dcterms:modified>
</cp:coreProperties>
</file>